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2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2"/>
  </p:notesMasterIdLst>
  <p:sldIdLst>
    <p:sldId id="336" r:id="rId2"/>
    <p:sldId id="372" r:id="rId3"/>
    <p:sldId id="354" r:id="rId4"/>
    <p:sldId id="359" r:id="rId5"/>
    <p:sldId id="360" r:id="rId6"/>
    <p:sldId id="258" r:id="rId7"/>
    <p:sldId id="361" r:id="rId8"/>
    <p:sldId id="362" r:id="rId9"/>
    <p:sldId id="355" r:id="rId10"/>
    <p:sldId id="363" r:id="rId11"/>
    <p:sldId id="364" r:id="rId12"/>
    <p:sldId id="365" r:id="rId13"/>
    <p:sldId id="366" r:id="rId14"/>
    <p:sldId id="356" r:id="rId15"/>
    <p:sldId id="367" r:id="rId16"/>
    <p:sldId id="368" r:id="rId17"/>
    <p:sldId id="357" r:id="rId18"/>
    <p:sldId id="371" r:id="rId19"/>
    <p:sldId id="358" r:id="rId20"/>
    <p:sldId id="369" r:id="rId21"/>
    <p:sldId id="262" r:id="rId22"/>
    <p:sldId id="320" r:id="rId23"/>
    <p:sldId id="305" r:id="rId24"/>
    <p:sldId id="269" r:id="rId25"/>
    <p:sldId id="370" r:id="rId26"/>
    <p:sldId id="346" r:id="rId27"/>
    <p:sldId id="348" r:id="rId28"/>
    <p:sldId id="349" r:id="rId29"/>
    <p:sldId id="330" r:id="rId30"/>
    <p:sldId id="353" r:id="rId31"/>
  </p:sldIdLst>
  <p:sldSz cx="12192000" cy="6858000"/>
  <p:notesSz cx="6858000" cy="9144000"/>
  <p:embeddedFontLst>
    <p:embeddedFont>
      <p:font typeface="Calibri" panose="020F0502020204030204" pitchFamily="34" charset="0"/>
      <p:regular r:id="rId33"/>
      <p:bold r:id="rId34"/>
      <p:italic r:id="rId35"/>
      <p:boldItalic r:id="rId36"/>
    </p:embeddedFont>
    <p:embeddedFont>
      <p:font typeface="ColaborateLight" panose="02000503040000020004" pitchFamily="50" charset="0"/>
      <p:regular r:id="rId37"/>
    </p:embeddedFont>
    <p:embeddedFont>
      <p:font typeface="Colaborate-Thin" panose="02000506050000020004" pitchFamily="50"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Guidelines &amp; Image Library" id="{D18863DD-AED5-403D-9E77-F4D1DB7161B6}">
          <p14:sldIdLst>
            <p14:sldId id="336"/>
            <p14:sldId id="372"/>
            <p14:sldId id="354"/>
            <p14:sldId id="359"/>
            <p14:sldId id="360"/>
          </p14:sldIdLst>
        </p14:section>
        <p14:section name="What is due diligence" id="{3EFF1754-2CC6-4FF5-98A4-6AAB6BC7B629}">
          <p14:sldIdLst>
            <p14:sldId id="258"/>
            <p14:sldId id="361"/>
            <p14:sldId id="362"/>
          </p14:sldIdLst>
        </p14:section>
        <p14:section name="What is required from suppliers?" id="{874F176F-F911-4811-AF6A-EE83CFAE8F84}">
          <p14:sldIdLst>
            <p14:sldId id="355"/>
            <p14:sldId id="363"/>
            <p14:sldId id="364"/>
            <p14:sldId id="365"/>
            <p14:sldId id="366"/>
          </p14:sldIdLst>
        </p14:section>
        <p14:section name="How can I help my customers?" id="{F6EED958-5662-41D6-8E58-8125ABF43365}">
          <p14:sldIdLst>
            <p14:sldId id="356"/>
            <p14:sldId id="367"/>
            <p14:sldId id="368"/>
          </p14:sldIdLst>
        </p14:section>
        <p14:section name="More info" id="{1DF053F0-FFDF-49AE-BDFC-704AD9C89D1F}">
          <p14:sldIdLst>
            <p14:sldId id="357"/>
            <p14:sldId id="371"/>
          </p14:sldIdLst>
        </p14:section>
        <p14:section name="About RJC" id="{AB9555E2-E4A7-44C8-BF26-75D07C8E81CC}">
          <p14:sldIdLst>
            <p14:sldId id="358"/>
            <p14:sldId id="369"/>
            <p14:sldId id="262"/>
            <p14:sldId id="320"/>
            <p14:sldId id="305"/>
            <p14:sldId id="269"/>
            <p14:sldId id="370"/>
            <p14:sldId id="346"/>
            <p14:sldId id="348"/>
            <p14:sldId id="349"/>
            <p14:sldId id="330"/>
            <p14:sldId id="35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2" autoAdjust="0"/>
    <p:restoredTop sz="82692" autoAdjust="0"/>
  </p:normalViewPr>
  <p:slideViewPr>
    <p:cSldViewPr snapToGrid="0">
      <p:cViewPr varScale="1">
        <p:scale>
          <a:sx n="63" d="100"/>
          <a:sy n="63" d="100"/>
        </p:scale>
        <p:origin x="78" y="6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92497C-2368-4F2E-8C7F-ED3466204A28}" type="datetimeFigureOut">
              <a:rPr lang="en-GB" smtClean="0"/>
              <a:t>20/10/2021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7A6D90-0F7A-44D0-A0F7-D8E4D8C88061}" type="slidenum">
              <a:rPr lang="en-GB" smtClean="0"/>
              <a:t>‹#›</a:t>
            </a:fld>
            <a:endParaRPr lang="en-GB"/>
          </a:p>
        </p:txBody>
      </p:sp>
    </p:spTree>
    <p:extLst>
      <p:ext uri="{BB962C8B-B14F-4D97-AF65-F5344CB8AC3E}">
        <p14:creationId xmlns:p14="http://schemas.microsoft.com/office/powerpoint/2010/main" val="2712243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8.jpg"/><Relationship Id="rId4" Type="http://schemas.openxmlformats.org/officeDocument/2006/relationships/image" Target="../media/image7.jp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svg"/><Relationship Id="rId12" Type="http://schemas.openxmlformats.org/officeDocument/2006/relationships/image" Target="../media/image19.png"/><Relationship Id="rId17" Type="http://schemas.openxmlformats.org/officeDocument/2006/relationships/image" Target="../media/image24.svg"/><Relationship Id="rId2" Type="http://schemas.openxmlformats.org/officeDocument/2006/relationships/image" Target="../media/image9.png"/><Relationship Id="rId16"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5" Type="http://schemas.openxmlformats.org/officeDocument/2006/relationships/image" Target="../media/image22.pn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Master" Target="../slideMasters/slideMaster1.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3" Type="http://schemas.openxmlformats.org/officeDocument/2006/relationships/image" Target="../media/image33.svg"/><Relationship Id="rId7" Type="http://schemas.openxmlformats.org/officeDocument/2006/relationships/image" Target="../media/image37.sv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9.svg"/><Relationship Id="rId3" Type="http://schemas.openxmlformats.org/officeDocument/2006/relationships/image" Target="../media/image35.svg"/><Relationship Id="rId7" Type="http://schemas.openxmlformats.org/officeDocument/2006/relationships/image" Target="../media/image41.svg"/><Relationship Id="rId12"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40.png"/><Relationship Id="rId11" Type="http://schemas.openxmlformats.org/officeDocument/2006/relationships/image" Target="../media/image43.svg"/><Relationship Id="rId5" Type="http://schemas.openxmlformats.org/officeDocument/2006/relationships/image" Target="../media/image33.svg"/><Relationship Id="rId10" Type="http://schemas.openxmlformats.org/officeDocument/2006/relationships/image" Target="../media/image42.png"/><Relationship Id="rId4" Type="http://schemas.openxmlformats.org/officeDocument/2006/relationships/image" Target="../media/image32.png"/><Relationship Id="rId9" Type="http://schemas.openxmlformats.org/officeDocument/2006/relationships/image" Target="../media/image37.sv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37.svg"/><Relationship Id="rId3" Type="http://schemas.openxmlformats.org/officeDocument/2006/relationships/image" Target="../media/image45.png"/><Relationship Id="rId21" Type="http://schemas.openxmlformats.org/officeDocument/2006/relationships/image" Target="../media/image32.png"/><Relationship Id="rId7" Type="http://schemas.openxmlformats.org/officeDocument/2006/relationships/image" Target="../media/image49.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36.png"/><Relationship Id="rId2" Type="http://schemas.openxmlformats.org/officeDocument/2006/relationships/image" Target="../media/image44.png"/><Relationship Id="rId16" Type="http://schemas.openxmlformats.org/officeDocument/2006/relationships/image" Target="../media/image58.png"/><Relationship Id="rId20" Type="http://schemas.openxmlformats.org/officeDocument/2006/relationships/image" Target="../media/image35.svg"/><Relationship Id="rId29"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8.png"/><Relationship Id="rId11" Type="http://schemas.openxmlformats.org/officeDocument/2006/relationships/image" Target="../media/image53.png"/><Relationship Id="rId24" Type="http://schemas.openxmlformats.org/officeDocument/2006/relationships/image" Target="../media/image41.svg"/><Relationship Id="rId5" Type="http://schemas.openxmlformats.org/officeDocument/2006/relationships/image" Target="../media/image47.png"/><Relationship Id="rId15" Type="http://schemas.openxmlformats.org/officeDocument/2006/relationships/image" Target="../media/image57.png"/><Relationship Id="rId23" Type="http://schemas.openxmlformats.org/officeDocument/2006/relationships/image" Target="../media/image40.png"/><Relationship Id="rId28" Type="http://schemas.openxmlformats.org/officeDocument/2006/relationships/image" Target="../media/image43.svg"/><Relationship Id="rId10" Type="http://schemas.openxmlformats.org/officeDocument/2006/relationships/image" Target="../media/image52.png"/><Relationship Id="rId19" Type="http://schemas.openxmlformats.org/officeDocument/2006/relationships/image" Target="../media/image34.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 Id="rId22" Type="http://schemas.openxmlformats.org/officeDocument/2006/relationships/image" Target="../media/image33.svg"/><Relationship Id="rId27" Type="http://schemas.openxmlformats.org/officeDocument/2006/relationships/image" Target="../media/image42.png"/><Relationship Id="rId30" Type="http://schemas.openxmlformats.org/officeDocument/2006/relationships/image" Target="../media/image39.sv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74.emf"/><Relationship Id="rId3" Type="http://schemas.openxmlformats.org/officeDocument/2006/relationships/image" Target="../media/image69.emf"/><Relationship Id="rId7" Type="http://schemas.openxmlformats.org/officeDocument/2006/relationships/image" Target="../media/image73.emf"/><Relationship Id="rId2" Type="http://schemas.openxmlformats.org/officeDocument/2006/relationships/image" Target="../media/image68.emf"/><Relationship Id="rId1" Type="http://schemas.openxmlformats.org/officeDocument/2006/relationships/slideMaster" Target="../slideMasters/slideMaster1.xml"/><Relationship Id="rId6" Type="http://schemas.openxmlformats.org/officeDocument/2006/relationships/image" Target="../media/image72.emf"/><Relationship Id="rId5" Type="http://schemas.openxmlformats.org/officeDocument/2006/relationships/image" Target="../media/image71.emf"/><Relationship Id="rId4" Type="http://schemas.openxmlformats.org/officeDocument/2006/relationships/image" Target="../media/image70.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Master" Target="../slideMasters/slideMaster1.xml"/><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77.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sdgcompass.org/"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2.svg"/><Relationship Id="rId7" Type="http://schemas.openxmlformats.org/officeDocument/2006/relationships/image" Target="../media/image86.svg"/><Relationship Id="rId2" Type="http://schemas.openxmlformats.org/officeDocument/2006/relationships/image" Target="../media/image81.png"/><Relationship Id="rId1" Type="http://schemas.openxmlformats.org/officeDocument/2006/relationships/slideMaster" Target="../slideMasters/slideMaster1.xml"/><Relationship Id="rId6" Type="http://schemas.openxmlformats.org/officeDocument/2006/relationships/image" Target="../media/image85.png"/><Relationship Id="rId5" Type="http://schemas.openxmlformats.org/officeDocument/2006/relationships/image" Target="../media/image84.emf"/><Relationship Id="rId4" Type="http://schemas.openxmlformats.org/officeDocument/2006/relationships/image" Target="../media/image83.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8.svg"/><Relationship Id="rId7" Type="http://schemas.openxmlformats.org/officeDocument/2006/relationships/image" Target="../media/image90.svg"/><Relationship Id="rId2" Type="http://schemas.openxmlformats.org/officeDocument/2006/relationships/image" Target="../media/image87.png"/><Relationship Id="rId1" Type="http://schemas.openxmlformats.org/officeDocument/2006/relationships/slideMaster" Target="../slideMasters/slideMaster1.xml"/><Relationship Id="rId6" Type="http://schemas.openxmlformats.org/officeDocument/2006/relationships/image" Target="../media/image89.png"/><Relationship Id="rId5" Type="http://schemas.openxmlformats.org/officeDocument/2006/relationships/image" Target="../media/image84.emf"/><Relationship Id="rId4" Type="http://schemas.openxmlformats.org/officeDocument/2006/relationships/image" Target="../media/image83.emf"/></Relationships>
</file>

<file path=ppt/slideLayouts/_rels/slideLayout38.xml.rels><?xml version="1.0" encoding="UTF-8" standalone="yes"?>
<Relationships xmlns="http://schemas.openxmlformats.org/package/2006/relationships"><Relationship Id="rId2" Type="http://schemas.openxmlformats.org/officeDocument/2006/relationships/hyperlink" Target="mailto:communications@responsiblejewellery.com" TargetMode="Externa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2.svg"/><Relationship Id="rId2" Type="http://schemas.openxmlformats.org/officeDocument/2006/relationships/image" Target="../media/image91.png"/><Relationship Id="rId1" Type="http://schemas.openxmlformats.org/officeDocument/2006/relationships/slideMaster" Target="../slideMasters/slideMaster1.xml"/><Relationship Id="rId6" Type="http://schemas.openxmlformats.org/officeDocument/2006/relationships/hyperlink" Target="mailto:communications@responsiblejewellery.com" TargetMode="External"/><Relationship Id="rId5" Type="http://schemas.openxmlformats.org/officeDocument/2006/relationships/hyperlink" Target="https://www.slideshare.net/EmilandDC/dear-nsa-let-me-take-care-ou" TargetMode="External"/><Relationship Id="rId4" Type="http://schemas.openxmlformats.org/officeDocument/2006/relationships/hyperlink" Target="https://responsiblejewellerycouncil.sharepoint.com/:f:/g/EmzzyXfE8qpJtO-oGa97k6cBaADCQWihyNPl-5BD28OHPQ?e=wXKMpW"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9"/>
          </a:xfrm>
          <a:prstGeom prst="rect">
            <a:avLst/>
          </a:prstGeom>
        </p:spPr>
      </p:pic>
    </p:spTree>
    <p:extLst>
      <p:ext uri="{BB962C8B-B14F-4D97-AF65-F5344CB8AC3E}">
        <p14:creationId xmlns:p14="http://schemas.microsoft.com/office/powerpoint/2010/main" val="355042350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cke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42CAB-6AD4-460E-9AED-BB973B1FA97E}"/>
              </a:ext>
            </a:extLst>
          </p:cNvPr>
          <p:cNvSpPr>
            <a:spLocks noGrp="1"/>
          </p:cNvSpPr>
          <p:nvPr>
            <p:ph type="title"/>
          </p:nvPr>
        </p:nvSpPr>
        <p:spPr>
          <a:xfrm>
            <a:off x="648000" y="648000"/>
            <a:ext cx="9067500" cy="1051560"/>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24583F2-2413-4B7D-9E8C-3D09519247F1}"/>
              </a:ext>
            </a:extLst>
          </p:cNvPr>
          <p:cNvSpPr>
            <a:spLocks noGrp="1"/>
          </p:cNvSpPr>
          <p:nvPr>
            <p:ph idx="1"/>
          </p:nvPr>
        </p:nvSpPr>
        <p:spPr>
          <a:xfrm>
            <a:off x="648000" y="1973580"/>
            <a:ext cx="6166457" cy="7405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5" name="Content Placeholder 2">
            <a:extLst>
              <a:ext uri="{FF2B5EF4-FFF2-40B4-BE49-F238E27FC236}">
                <a16:creationId xmlns:a16="http://schemas.microsoft.com/office/drawing/2014/main" id="{66E5027F-E27D-4534-B15A-AF40BF8FCDD7}"/>
              </a:ext>
            </a:extLst>
          </p:cNvPr>
          <p:cNvSpPr>
            <a:spLocks noGrp="1"/>
          </p:cNvSpPr>
          <p:nvPr>
            <p:ph idx="11"/>
          </p:nvPr>
        </p:nvSpPr>
        <p:spPr>
          <a:xfrm>
            <a:off x="647999" y="2988191"/>
            <a:ext cx="10888681" cy="315860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76378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99AB8CCF-D83E-41E3-B652-19495A227C8C}"/>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319229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498738-E785-4B71-882A-A34DC86A59A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969037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peak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25" name="Picture Placeholder 19">
            <a:extLst>
              <a:ext uri="{FF2B5EF4-FFF2-40B4-BE49-F238E27FC236}">
                <a16:creationId xmlns:a16="http://schemas.microsoft.com/office/drawing/2014/main" id="{97D97686-83EA-4F91-81DB-F1ACB95242EE}"/>
              </a:ext>
            </a:extLst>
          </p:cNvPr>
          <p:cNvSpPr>
            <a:spLocks noGrp="1"/>
          </p:cNvSpPr>
          <p:nvPr>
            <p:ph type="pic" sz="quarter" idx="10"/>
          </p:nvPr>
        </p:nvSpPr>
        <p:spPr>
          <a:xfrm>
            <a:off x="64800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6" name="Picture Placeholder 19">
            <a:extLst>
              <a:ext uri="{FF2B5EF4-FFF2-40B4-BE49-F238E27FC236}">
                <a16:creationId xmlns:a16="http://schemas.microsoft.com/office/drawing/2014/main" id="{F1F6D304-E312-429D-9944-85A831824D7F}"/>
              </a:ext>
            </a:extLst>
          </p:cNvPr>
          <p:cNvSpPr>
            <a:spLocks noGrp="1"/>
          </p:cNvSpPr>
          <p:nvPr>
            <p:ph type="pic" sz="quarter" idx="11"/>
          </p:nvPr>
        </p:nvSpPr>
        <p:spPr>
          <a:xfrm>
            <a:off x="292276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7" name="Picture Placeholder 19">
            <a:extLst>
              <a:ext uri="{FF2B5EF4-FFF2-40B4-BE49-F238E27FC236}">
                <a16:creationId xmlns:a16="http://schemas.microsoft.com/office/drawing/2014/main" id="{5FDE2F92-EB70-4859-BE5F-9FA41E87C7D7}"/>
              </a:ext>
            </a:extLst>
          </p:cNvPr>
          <p:cNvSpPr>
            <a:spLocks noGrp="1"/>
          </p:cNvSpPr>
          <p:nvPr>
            <p:ph type="pic" sz="quarter" idx="12"/>
          </p:nvPr>
        </p:nvSpPr>
        <p:spPr>
          <a:xfrm>
            <a:off x="519752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8" name="Picture Placeholder 19">
            <a:extLst>
              <a:ext uri="{FF2B5EF4-FFF2-40B4-BE49-F238E27FC236}">
                <a16:creationId xmlns:a16="http://schemas.microsoft.com/office/drawing/2014/main" id="{46894721-70DF-4BB7-9DFB-2F5B2C8A6811}"/>
              </a:ext>
            </a:extLst>
          </p:cNvPr>
          <p:cNvSpPr>
            <a:spLocks noGrp="1"/>
          </p:cNvSpPr>
          <p:nvPr>
            <p:ph type="pic" sz="quarter" idx="13"/>
          </p:nvPr>
        </p:nvSpPr>
        <p:spPr>
          <a:xfrm>
            <a:off x="747228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9" name="Picture Placeholder 19">
            <a:extLst>
              <a:ext uri="{FF2B5EF4-FFF2-40B4-BE49-F238E27FC236}">
                <a16:creationId xmlns:a16="http://schemas.microsoft.com/office/drawing/2014/main" id="{53903B7B-B709-4695-A3C7-D1C7B0B03073}"/>
              </a:ext>
            </a:extLst>
          </p:cNvPr>
          <p:cNvSpPr>
            <a:spLocks noGrp="1"/>
          </p:cNvSpPr>
          <p:nvPr>
            <p:ph type="pic" sz="quarter" idx="14"/>
          </p:nvPr>
        </p:nvSpPr>
        <p:spPr>
          <a:xfrm>
            <a:off x="9747040" y="2332355"/>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5" name="Text Placeholder 4">
            <a:extLst>
              <a:ext uri="{FF2B5EF4-FFF2-40B4-BE49-F238E27FC236}">
                <a16:creationId xmlns:a16="http://schemas.microsoft.com/office/drawing/2014/main" id="{127AAFAA-B5F9-4AB4-84B1-E54F678C4CF6}"/>
              </a:ext>
            </a:extLst>
          </p:cNvPr>
          <p:cNvSpPr>
            <a:spLocks noGrp="1"/>
          </p:cNvSpPr>
          <p:nvPr>
            <p:ph type="body" sz="quarter" idx="15"/>
          </p:nvPr>
        </p:nvSpPr>
        <p:spPr>
          <a:xfrm>
            <a:off x="64800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4">
            <a:extLst>
              <a:ext uri="{FF2B5EF4-FFF2-40B4-BE49-F238E27FC236}">
                <a16:creationId xmlns:a16="http://schemas.microsoft.com/office/drawing/2014/main" id="{9B5B8D3A-C944-44B8-A9ED-15FAB2A7072D}"/>
              </a:ext>
            </a:extLst>
          </p:cNvPr>
          <p:cNvSpPr>
            <a:spLocks noGrp="1"/>
          </p:cNvSpPr>
          <p:nvPr>
            <p:ph type="body" sz="quarter" idx="16"/>
          </p:nvPr>
        </p:nvSpPr>
        <p:spPr>
          <a:xfrm>
            <a:off x="974704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4">
            <a:extLst>
              <a:ext uri="{FF2B5EF4-FFF2-40B4-BE49-F238E27FC236}">
                <a16:creationId xmlns:a16="http://schemas.microsoft.com/office/drawing/2014/main" id="{2E06C830-6831-41CB-BB94-DE9B62ACE758}"/>
              </a:ext>
            </a:extLst>
          </p:cNvPr>
          <p:cNvSpPr>
            <a:spLocks noGrp="1"/>
          </p:cNvSpPr>
          <p:nvPr>
            <p:ph type="body" sz="quarter" idx="17"/>
          </p:nvPr>
        </p:nvSpPr>
        <p:spPr>
          <a:xfrm>
            <a:off x="292276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4">
            <a:extLst>
              <a:ext uri="{FF2B5EF4-FFF2-40B4-BE49-F238E27FC236}">
                <a16:creationId xmlns:a16="http://schemas.microsoft.com/office/drawing/2014/main" id="{86D8986E-64E3-4C28-97A6-CBC66BC8047E}"/>
              </a:ext>
            </a:extLst>
          </p:cNvPr>
          <p:cNvSpPr>
            <a:spLocks noGrp="1"/>
          </p:cNvSpPr>
          <p:nvPr>
            <p:ph type="body" sz="quarter" idx="18"/>
          </p:nvPr>
        </p:nvSpPr>
        <p:spPr>
          <a:xfrm>
            <a:off x="519752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089BA506-5B73-4170-8C07-7DD2DEB46291}"/>
              </a:ext>
            </a:extLst>
          </p:cNvPr>
          <p:cNvSpPr>
            <a:spLocks noGrp="1"/>
          </p:cNvSpPr>
          <p:nvPr>
            <p:ph type="body" sz="quarter" idx="19"/>
          </p:nvPr>
        </p:nvSpPr>
        <p:spPr>
          <a:xfrm>
            <a:off x="7472280" y="4114800"/>
            <a:ext cx="1671638" cy="1419225"/>
          </a:xfrm>
        </p:spPr>
        <p:txBody>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Slide Number Placeholder 2">
            <a:extLst>
              <a:ext uri="{FF2B5EF4-FFF2-40B4-BE49-F238E27FC236}">
                <a16:creationId xmlns:a16="http://schemas.microsoft.com/office/drawing/2014/main" id="{B77BF182-6F27-4EF7-84AE-60D909EA0DF4}"/>
              </a:ext>
            </a:extLst>
          </p:cNvPr>
          <p:cNvSpPr>
            <a:spLocks noGrp="1"/>
          </p:cNvSpPr>
          <p:nvPr>
            <p:ph type="sldNum" sz="quarter" idx="2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00278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a:xfrm>
            <a:off x="648000" y="648000"/>
            <a:ext cx="10896000" cy="1051560"/>
          </a:xfrm>
        </p:spPr>
        <p:txBody>
          <a:bodyPr/>
          <a:lstStyle/>
          <a:p>
            <a:r>
              <a:rPr lang="en-US"/>
              <a:t>Click to edit Master title style</a:t>
            </a:r>
            <a:endParaRPr lang="en-GB"/>
          </a:p>
        </p:txBody>
      </p:sp>
      <p:sp>
        <p:nvSpPr>
          <p:cNvPr id="19" name="Text Placeholder 31">
            <a:extLst>
              <a:ext uri="{FF2B5EF4-FFF2-40B4-BE49-F238E27FC236}">
                <a16:creationId xmlns:a16="http://schemas.microsoft.com/office/drawing/2014/main" id="{3C3567EE-9FC3-4F85-A978-65FE79090DD8}"/>
              </a:ext>
            </a:extLst>
          </p:cNvPr>
          <p:cNvSpPr txBox="1">
            <a:spLocks/>
          </p:cNvSpPr>
          <p:nvPr userDrawn="1"/>
        </p:nvSpPr>
        <p:spPr>
          <a:xfrm>
            <a:off x="1273215" y="2999638"/>
            <a:ext cx="3191749" cy="6748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GB" sz="2400" dirty="0">
              <a:solidFill>
                <a:schemeClr val="tx1"/>
              </a:solidFill>
              <a:latin typeface="+mn-lt"/>
            </a:endParaRPr>
          </a:p>
        </p:txBody>
      </p:sp>
      <p:sp>
        <p:nvSpPr>
          <p:cNvPr id="20" name="Text Placeholder 10">
            <a:extLst>
              <a:ext uri="{FF2B5EF4-FFF2-40B4-BE49-F238E27FC236}">
                <a16:creationId xmlns:a16="http://schemas.microsoft.com/office/drawing/2014/main" id="{3653D27C-C366-48E6-BFA9-F230B40BDEE0}"/>
              </a:ext>
            </a:extLst>
          </p:cNvPr>
          <p:cNvSpPr>
            <a:spLocks noGrp="1"/>
          </p:cNvSpPr>
          <p:nvPr>
            <p:ph type="body" sz="quarter" idx="17" hasCustomPrompt="1"/>
          </p:nvPr>
        </p:nvSpPr>
        <p:spPr>
          <a:xfrm>
            <a:off x="648000"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2" name="Text Placeholder 10">
            <a:extLst>
              <a:ext uri="{FF2B5EF4-FFF2-40B4-BE49-F238E27FC236}">
                <a16:creationId xmlns:a16="http://schemas.microsoft.com/office/drawing/2014/main" id="{E3FA6CB9-70F6-46BC-BD52-017806665ABA}"/>
              </a:ext>
            </a:extLst>
          </p:cNvPr>
          <p:cNvSpPr>
            <a:spLocks noGrp="1"/>
          </p:cNvSpPr>
          <p:nvPr>
            <p:ph type="body" sz="quarter" idx="19" hasCustomPrompt="1"/>
          </p:nvPr>
        </p:nvSpPr>
        <p:spPr>
          <a:xfrm>
            <a:off x="4693559"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4" name="Text Placeholder 10">
            <a:extLst>
              <a:ext uri="{FF2B5EF4-FFF2-40B4-BE49-F238E27FC236}">
                <a16:creationId xmlns:a16="http://schemas.microsoft.com/office/drawing/2014/main" id="{5730CF5C-6A39-4B44-911C-F0EAB2169ACC}"/>
              </a:ext>
            </a:extLst>
          </p:cNvPr>
          <p:cNvSpPr>
            <a:spLocks noGrp="1"/>
          </p:cNvSpPr>
          <p:nvPr>
            <p:ph type="body" sz="quarter" idx="21" hasCustomPrompt="1"/>
          </p:nvPr>
        </p:nvSpPr>
        <p:spPr>
          <a:xfrm>
            <a:off x="8739118" y="3023886"/>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6" name="Text Placeholder 10">
            <a:extLst>
              <a:ext uri="{FF2B5EF4-FFF2-40B4-BE49-F238E27FC236}">
                <a16:creationId xmlns:a16="http://schemas.microsoft.com/office/drawing/2014/main" id="{98EACFFD-E18F-451C-ADF8-36F9710642CA}"/>
              </a:ext>
            </a:extLst>
          </p:cNvPr>
          <p:cNvSpPr>
            <a:spLocks noGrp="1"/>
          </p:cNvSpPr>
          <p:nvPr>
            <p:ph type="body" sz="quarter" idx="23" hasCustomPrompt="1"/>
          </p:nvPr>
        </p:nvSpPr>
        <p:spPr>
          <a:xfrm>
            <a:off x="648000"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28" name="Text Placeholder 10">
            <a:extLst>
              <a:ext uri="{FF2B5EF4-FFF2-40B4-BE49-F238E27FC236}">
                <a16:creationId xmlns:a16="http://schemas.microsoft.com/office/drawing/2014/main" id="{0A8804E6-9D95-4919-BEF2-DD9EE2BCCE93}"/>
              </a:ext>
            </a:extLst>
          </p:cNvPr>
          <p:cNvSpPr>
            <a:spLocks noGrp="1"/>
          </p:cNvSpPr>
          <p:nvPr>
            <p:ph type="body" sz="quarter" idx="25" hasCustomPrompt="1"/>
          </p:nvPr>
        </p:nvSpPr>
        <p:spPr>
          <a:xfrm>
            <a:off x="4693559"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30" name="Text Placeholder 10">
            <a:extLst>
              <a:ext uri="{FF2B5EF4-FFF2-40B4-BE49-F238E27FC236}">
                <a16:creationId xmlns:a16="http://schemas.microsoft.com/office/drawing/2014/main" id="{67172F8D-DCD4-47B1-AEE4-9C5B111333C9}"/>
              </a:ext>
            </a:extLst>
          </p:cNvPr>
          <p:cNvSpPr>
            <a:spLocks noGrp="1"/>
          </p:cNvSpPr>
          <p:nvPr>
            <p:ph type="body" sz="quarter" idx="27" hasCustomPrompt="1"/>
          </p:nvPr>
        </p:nvSpPr>
        <p:spPr>
          <a:xfrm>
            <a:off x="8739118" y="5056521"/>
            <a:ext cx="2804882" cy="723900"/>
          </a:xfrm>
        </p:spPr>
        <p:txBody>
          <a:bodyPr/>
          <a:lstStyle>
            <a:lvl1pPr marL="0" indent="0" algn="l">
              <a:buNone/>
              <a:defRPr sz="1800">
                <a:solidFill>
                  <a:schemeClr val="tx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Enter copy here</a:t>
            </a:r>
          </a:p>
        </p:txBody>
      </p:sp>
      <p:sp>
        <p:nvSpPr>
          <p:cNvPr id="36" name="Picture Placeholder 35">
            <a:extLst>
              <a:ext uri="{FF2B5EF4-FFF2-40B4-BE49-F238E27FC236}">
                <a16:creationId xmlns:a16="http://schemas.microsoft.com/office/drawing/2014/main" id="{370C934C-A13D-4E7C-B0CB-81D24B3067AC}"/>
              </a:ext>
            </a:extLst>
          </p:cNvPr>
          <p:cNvSpPr>
            <a:spLocks noGrp="1"/>
          </p:cNvSpPr>
          <p:nvPr>
            <p:ph type="pic" sz="quarter" idx="29"/>
          </p:nvPr>
        </p:nvSpPr>
        <p:spPr>
          <a:xfrm>
            <a:off x="648000" y="2056708"/>
            <a:ext cx="720000" cy="720000"/>
          </a:xfrm>
        </p:spPr>
        <p:txBody>
          <a:bodyPr anchor="ctr"/>
          <a:lstStyle>
            <a:lvl1pPr marL="0" indent="0" algn="ctr">
              <a:buNone/>
              <a:defRPr/>
            </a:lvl1pPr>
          </a:lstStyle>
          <a:p>
            <a:r>
              <a:rPr lang="en-US"/>
              <a:t>Click icon to add picture</a:t>
            </a:r>
            <a:endParaRPr lang="en-GB"/>
          </a:p>
        </p:txBody>
      </p:sp>
      <p:sp>
        <p:nvSpPr>
          <p:cNvPr id="37" name="Picture Placeholder 35">
            <a:extLst>
              <a:ext uri="{FF2B5EF4-FFF2-40B4-BE49-F238E27FC236}">
                <a16:creationId xmlns:a16="http://schemas.microsoft.com/office/drawing/2014/main" id="{27DEC032-DD97-43CD-88AC-113C3D50956F}"/>
              </a:ext>
            </a:extLst>
          </p:cNvPr>
          <p:cNvSpPr>
            <a:spLocks noGrp="1"/>
          </p:cNvSpPr>
          <p:nvPr>
            <p:ph type="pic" sz="quarter" idx="30"/>
          </p:nvPr>
        </p:nvSpPr>
        <p:spPr>
          <a:xfrm>
            <a:off x="4693559" y="2056708"/>
            <a:ext cx="720000" cy="720000"/>
          </a:xfrm>
        </p:spPr>
        <p:txBody>
          <a:bodyPr anchor="ctr"/>
          <a:lstStyle>
            <a:lvl1pPr marL="0" indent="0" algn="ctr">
              <a:buNone/>
              <a:defRPr/>
            </a:lvl1pPr>
          </a:lstStyle>
          <a:p>
            <a:r>
              <a:rPr lang="en-US"/>
              <a:t>Click icon to add picture</a:t>
            </a:r>
            <a:endParaRPr lang="en-GB"/>
          </a:p>
        </p:txBody>
      </p:sp>
      <p:sp>
        <p:nvSpPr>
          <p:cNvPr id="38" name="Picture Placeholder 35">
            <a:extLst>
              <a:ext uri="{FF2B5EF4-FFF2-40B4-BE49-F238E27FC236}">
                <a16:creationId xmlns:a16="http://schemas.microsoft.com/office/drawing/2014/main" id="{F73A89F1-EC33-45ED-99CE-07792287B1E2}"/>
              </a:ext>
            </a:extLst>
          </p:cNvPr>
          <p:cNvSpPr>
            <a:spLocks noGrp="1"/>
          </p:cNvSpPr>
          <p:nvPr>
            <p:ph type="pic" sz="quarter" idx="31"/>
          </p:nvPr>
        </p:nvSpPr>
        <p:spPr>
          <a:xfrm>
            <a:off x="8739118" y="2056708"/>
            <a:ext cx="720000" cy="720000"/>
          </a:xfrm>
        </p:spPr>
        <p:txBody>
          <a:bodyPr anchor="ctr"/>
          <a:lstStyle>
            <a:lvl1pPr marL="0" indent="0" algn="ctr">
              <a:buNone/>
              <a:defRPr/>
            </a:lvl1pPr>
          </a:lstStyle>
          <a:p>
            <a:r>
              <a:rPr lang="en-US"/>
              <a:t>Click icon to add picture</a:t>
            </a:r>
            <a:endParaRPr lang="en-GB"/>
          </a:p>
        </p:txBody>
      </p:sp>
      <p:sp>
        <p:nvSpPr>
          <p:cNvPr id="39" name="Picture Placeholder 35">
            <a:extLst>
              <a:ext uri="{FF2B5EF4-FFF2-40B4-BE49-F238E27FC236}">
                <a16:creationId xmlns:a16="http://schemas.microsoft.com/office/drawing/2014/main" id="{A8DE675E-5DA1-4BA5-B1BD-FCAE79B85111}"/>
              </a:ext>
            </a:extLst>
          </p:cNvPr>
          <p:cNvSpPr>
            <a:spLocks noGrp="1"/>
          </p:cNvSpPr>
          <p:nvPr>
            <p:ph type="pic" sz="quarter" idx="32"/>
          </p:nvPr>
        </p:nvSpPr>
        <p:spPr>
          <a:xfrm>
            <a:off x="648000" y="4137839"/>
            <a:ext cx="720000" cy="720000"/>
          </a:xfrm>
        </p:spPr>
        <p:txBody>
          <a:bodyPr anchor="ctr"/>
          <a:lstStyle>
            <a:lvl1pPr marL="0" indent="0" algn="ctr">
              <a:buNone/>
              <a:defRPr/>
            </a:lvl1pPr>
          </a:lstStyle>
          <a:p>
            <a:r>
              <a:rPr lang="en-US"/>
              <a:t>Click icon to add picture</a:t>
            </a:r>
            <a:endParaRPr lang="en-GB"/>
          </a:p>
        </p:txBody>
      </p:sp>
      <p:sp>
        <p:nvSpPr>
          <p:cNvPr id="40" name="Picture Placeholder 35">
            <a:extLst>
              <a:ext uri="{FF2B5EF4-FFF2-40B4-BE49-F238E27FC236}">
                <a16:creationId xmlns:a16="http://schemas.microsoft.com/office/drawing/2014/main" id="{4F535D22-4865-4E39-A633-69957C1CCF8D}"/>
              </a:ext>
            </a:extLst>
          </p:cNvPr>
          <p:cNvSpPr>
            <a:spLocks noGrp="1"/>
          </p:cNvSpPr>
          <p:nvPr>
            <p:ph type="pic" sz="quarter" idx="33"/>
          </p:nvPr>
        </p:nvSpPr>
        <p:spPr>
          <a:xfrm>
            <a:off x="4693559" y="4137839"/>
            <a:ext cx="720000" cy="720000"/>
          </a:xfrm>
        </p:spPr>
        <p:txBody>
          <a:bodyPr anchor="ctr"/>
          <a:lstStyle>
            <a:lvl1pPr marL="0" indent="0" algn="ctr">
              <a:buNone/>
              <a:defRPr/>
            </a:lvl1pPr>
          </a:lstStyle>
          <a:p>
            <a:r>
              <a:rPr lang="en-US"/>
              <a:t>Click icon to add picture</a:t>
            </a:r>
            <a:endParaRPr lang="en-GB"/>
          </a:p>
        </p:txBody>
      </p:sp>
      <p:sp>
        <p:nvSpPr>
          <p:cNvPr id="41" name="Picture Placeholder 35">
            <a:extLst>
              <a:ext uri="{FF2B5EF4-FFF2-40B4-BE49-F238E27FC236}">
                <a16:creationId xmlns:a16="http://schemas.microsoft.com/office/drawing/2014/main" id="{3590A8B1-1E52-4BAE-B6F5-3CB06CEEA7E7}"/>
              </a:ext>
            </a:extLst>
          </p:cNvPr>
          <p:cNvSpPr>
            <a:spLocks noGrp="1"/>
          </p:cNvSpPr>
          <p:nvPr>
            <p:ph type="pic" sz="quarter" idx="34"/>
          </p:nvPr>
        </p:nvSpPr>
        <p:spPr>
          <a:xfrm>
            <a:off x="8739118" y="4137839"/>
            <a:ext cx="720000" cy="720000"/>
          </a:xfrm>
        </p:spPr>
        <p:txBody>
          <a:bodyPr anchor="ctr"/>
          <a:lstStyle>
            <a:lvl1pPr marL="0" indent="0" algn="ctr">
              <a:buNone/>
              <a:defRPr/>
            </a:lvl1pPr>
          </a:lstStyle>
          <a:p>
            <a:r>
              <a:rPr lang="en-US"/>
              <a:t>Click icon to add picture</a:t>
            </a:r>
            <a:endParaRPr lang="en-GB" dirty="0"/>
          </a:p>
        </p:txBody>
      </p:sp>
      <p:sp>
        <p:nvSpPr>
          <p:cNvPr id="3" name="Slide Number Placeholder 2">
            <a:extLst>
              <a:ext uri="{FF2B5EF4-FFF2-40B4-BE49-F238E27FC236}">
                <a16:creationId xmlns:a16="http://schemas.microsoft.com/office/drawing/2014/main" id="{2A7A8C26-1686-47A0-B4D4-D4FA505EFBB3}"/>
              </a:ext>
            </a:extLst>
          </p:cNvPr>
          <p:cNvSpPr>
            <a:spLocks noGrp="1"/>
          </p:cNvSpPr>
          <p:nvPr>
            <p:ph type="sldNum" sz="quarter" idx="35"/>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966140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 pictur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65181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1642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D5491F-96AA-4D2E-A7FC-7A5BEA1CC89C}"/>
              </a:ext>
            </a:extLst>
          </p:cNvPr>
          <p:cNvSpPr>
            <a:spLocks noGrp="1"/>
          </p:cNvSpPr>
          <p:nvPr>
            <p:ph type="pic" idx="1"/>
          </p:nvPr>
        </p:nvSpPr>
        <p:spPr>
          <a:xfrm>
            <a:off x="8952000" y="0"/>
            <a:ext cx="32400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3240000" cy="6858000"/>
          </a:xfrm>
        </p:spPr>
        <p:txBody>
          <a:bodyPr anchor="ct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7756366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D5491F-96AA-4D2E-A7FC-7A5BEA1CC89C}"/>
              </a:ext>
            </a:extLst>
          </p:cNvPr>
          <p:cNvSpPr>
            <a:spLocks noGrp="1"/>
          </p:cNvSpPr>
          <p:nvPr>
            <p:ph type="pic" idx="1"/>
          </p:nvPr>
        </p:nvSpPr>
        <p:spPr>
          <a:xfrm>
            <a:off x="10032000" y="0"/>
            <a:ext cx="2160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5673900" y="0"/>
            <a:ext cx="2124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2">
            <a:extLst>
              <a:ext uri="{FF2B5EF4-FFF2-40B4-BE49-F238E27FC236}">
                <a16:creationId xmlns:a16="http://schemas.microsoft.com/office/drawing/2014/main" id="{F3FA0E3F-8D6B-40C3-A760-027EB1969A75}"/>
              </a:ext>
            </a:extLst>
          </p:cNvPr>
          <p:cNvSpPr>
            <a:spLocks noGrp="1"/>
          </p:cNvSpPr>
          <p:nvPr>
            <p:ph type="pic" idx="12"/>
          </p:nvPr>
        </p:nvSpPr>
        <p:spPr>
          <a:xfrm>
            <a:off x="7832664" y="0"/>
            <a:ext cx="2160000" cy="6858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3191373991"/>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Picture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Picture Placeholder 2">
            <a:extLst>
              <a:ext uri="{FF2B5EF4-FFF2-40B4-BE49-F238E27FC236}">
                <a16:creationId xmlns:a16="http://schemas.microsoft.com/office/drawing/2014/main" id="{991894E8-E835-44B9-B4EC-3230AEFD0957}"/>
              </a:ext>
            </a:extLst>
          </p:cNvPr>
          <p:cNvSpPr>
            <a:spLocks noGrp="1"/>
          </p:cNvSpPr>
          <p:nvPr>
            <p:ph type="pic" idx="1"/>
          </p:nvPr>
        </p:nvSpPr>
        <p:spPr>
          <a:xfrm>
            <a:off x="8952000" y="0"/>
            <a:ext cx="3240000" cy="3384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3" name="Picture Placeholder 2">
            <a:extLst>
              <a:ext uri="{FF2B5EF4-FFF2-40B4-BE49-F238E27FC236}">
                <a16:creationId xmlns:a16="http://schemas.microsoft.com/office/drawing/2014/main" id="{BD6E4D42-7B94-469C-8F36-B2141A981260}"/>
              </a:ext>
            </a:extLst>
          </p:cNvPr>
          <p:cNvSpPr>
            <a:spLocks noGrp="1"/>
          </p:cNvSpPr>
          <p:nvPr>
            <p:ph type="pic" idx="10"/>
          </p:nvPr>
        </p:nvSpPr>
        <p:spPr>
          <a:xfrm>
            <a:off x="5673900" y="0"/>
            <a:ext cx="3240000" cy="3384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4" name="Picture Placeholder 2">
            <a:extLst>
              <a:ext uri="{FF2B5EF4-FFF2-40B4-BE49-F238E27FC236}">
                <a16:creationId xmlns:a16="http://schemas.microsoft.com/office/drawing/2014/main" id="{85F83031-594E-49A5-96F8-7AE272872B40}"/>
              </a:ext>
            </a:extLst>
          </p:cNvPr>
          <p:cNvSpPr>
            <a:spLocks noGrp="1"/>
          </p:cNvSpPr>
          <p:nvPr>
            <p:ph type="pic" idx="12"/>
          </p:nvPr>
        </p:nvSpPr>
        <p:spPr>
          <a:xfrm>
            <a:off x="8952000" y="3429000"/>
            <a:ext cx="3240000" cy="3420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15" name="Picture Placeholder 2">
            <a:extLst>
              <a:ext uri="{FF2B5EF4-FFF2-40B4-BE49-F238E27FC236}">
                <a16:creationId xmlns:a16="http://schemas.microsoft.com/office/drawing/2014/main" id="{5BFD3B7E-A63F-4179-B818-14A7611C8942}"/>
              </a:ext>
            </a:extLst>
          </p:cNvPr>
          <p:cNvSpPr>
            <a:spLocks noGrp="1"/>
          </p:cNvSpPr>
          <p:nvPr>
            <p:ph type="pic" idx="13"/>
          </p:nvPr>
        </p:nvSpPr>
        <p:spPr>
          <a:xfrm>
            <a:off x="5673900" y="3429000"/>
            <a:ext cx="3240000" cy="3420000"/>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151066604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 full p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C4AD71C-B5EC-4828-8A7B-DDA77CA9A600}"/>
              </a:ext>
            </a:extLst>
          </p:cNvPr>
          <p:cNvSpPr>
            <a:spLocks noGrp="1"/>
          </p:cNvSpPr>
          <p:nvPr>
            <p:ph type="pic" idx="10"/>
          </p:nvPr>
        </p:nvSpPr>
        <p:spPr>
          <a:xfrm>
            <a:off x="0" y="0"/>
            <a:ext cx="12192000" cy="68580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Tree>
    <p:extLst>
      <p:ext uri="{BB962C8B-B14F-4D97-AF65-F5344CB8AC3E}">
        <p14:creationId xmlns:p14="http://schemas.microsoft.com/office/powerpoint/2010/main" val="4230403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artner logos">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9"/>
          </a:xfrm>
          <a:prstGeom prst="rect">
            <a:avLst/>
          </a:prstGeom>
        </p:spPr>
      </p:pic>
      <p:sp>
        <p:nvSpPr>
          <p:cNvPr id="5" name="Picture Placeholder 4">
            <a:extLst>
              <a:ext uri="{FF2B5EF4-FFF2-40B4-BE49-F238E27FC236}">
                <a16:creationId xmlns:a16="http://schemas.microsoft.com/office/drawing/2014/main" id="{BBEB80A8-4F0A-4F1B-B763-FADF4383FE77}"/>
              </a:ext>
            </a:extLst>
          </p:cNvPr>
          <p:cNvSpPr>
            <a:spLocks noGrp="1" noChangeAspect="1"/>
          </p:cNvSpPr>
          <p:nvPr>
            <p:ph type="pic" sz="quarter" idx="15"/>
          </p:nvPr>
        </p:nvSpPr>
        <p:spPr>
          <a:xfrm>
            <a:off x="5388723" y="325120"/>
            <a:ext cx="900000" cy="900000"/>
          </a:xfrm>
        </p:spPr>
        <p:txBody>
          <a:bodyPr anchor="ctr"/>
          <a:lstStyle>
            <a:lvl1pPr marL="0" indent="0" algn="ctr">
              <a:buNone/>
              <a:defRPr/>
            </a:lvl1pPr>
          </a:lstStyle>
          <a:p>
            <a:r>
              <a:rPr lang="en-US"/>
              <a:t>Click icon to add picture</a:t>
            </a:r>
            <a:endParaRPr lang="en-GB"/>
          </a:p>
        </p:txBody>
      </p:sp>
      <p:sp>
        <p:nvSpPr>
          <p:cNvPr id="7" name="Content Placeholder 6">
            <a:extLst>
              <a:ext uri="{FF2B5EF4-FFF2-40B4-BE49-F238E27FC236}">
                <a16:creationId xmlns:a16="http://schemas.microsoft.com/office/drawing/2014/main" id="{D8E37F92-D6E0-4CB8-887D-163F9135A47F}"/>
              </a:ext>
            </a:extLst>
          </p:cNvPr>
          <p:cNvSpPr>
            <a:spLocks noGrp="1"/>
          </p:cNvSpPr>
          <p:nvPr>
            <p:ph sz="quarter" idx="16" hasCustomPrompt="1"/>
          </p:nvPr>
        </p:nvSpPr>
        <p:spPr>
          <a:xfrm>
            <a:off x="1605486" y="325119"/>
            <a:ext cx="1620000" cy="899999"/>
          </a:xfrm>
        </p:spPr>
        <p:txBody>
          <a:bodyPr anchor="ctr"/>
          <a:lstStyle>
            <a:lvl1pPr marL="0" indent="0" algn="ctr">
              <a:buNone/>
              <a:defRPr/>
            </a:lvl1pPr>
          </a:lstStyle>
          <a:p>
            <a:pPr lvl="0"/>
            <a:r>
              <a:rPr lang="en-US" dirty="0"/>
              <a:t>Logo</a:t>
            </a:r>
          </a:p>
        </p:txBody>
      </p:sp>
      <p:sp>
        <p:nvSpPr>
          <p:cNvPr id="11" name="Content Placeholder 6">
            <a:extLst>
              <a:ext uri="{FF2B5EF4-FFF2-40B4-BE49-F238E27FC236}">
                <a16:creationId xmlns:a16="http://schemas.microsoft.com/office/drawing/2014/main" id="{1FDF800C-843A-403D-AADF-7190ECA915BE}"/>
              </a:ext>
            </a:extLst>
          </p:cNvPr>
          <p:cNvSpPr>
            <a:spLocks noGrp="1"/>
          </p:cNvSpPr>
          <p:nvPr>
            <p:ph sz="quarter" idx="17" hasCustomPrompt="1"/>
          </p:nvPr>
        </p:nvSpPr>
        <p:spPr>
          <a:xfrm>
            <a:off x="3497105" y="325120"/>
            <a:ext cx="1620000" cy="899999"/>
          </a:xfrm>
        </p:spPr>
        <p:txBody>
          <a:bodyPr anchor="ctr"/>
          <a:lstStyle>
            <a:lvl1pPr marL="0" indent="0" algn="ctr">
              <a:buNone/>
              <a:defRPr/>
            </a:lvl1pPr>
          </a:lstStyle>
          <a:p>
            <a:pPr lvl="0"/>
            <a:r>
              <a:rPr lang="en-US" dirty="0"/>
              <a:t>Logo</a:t>
            </a:r>
          </a:p>
        </p:txBody>
      </p:sp>
    </p:spTree>
    <p:extLst>
      <p:ext uri="{BB962C8B-B14F-4D97-AF65-F5344CB8AC3E}">
        <p14:creationId xmlns:p14="http://schemas.microsoft.com/office/powerpoint/2010/main" val="41184483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4EA1FAD-C9F7-4EEB-AA0A-4BA1ED8D7ECB}"/>
              </a:ext>
            </a:extLst>
          </p:cNvPr>
          <p:cNvSpPr>
            <a:spLocks noGrp="1"/>
          </p:cNvSpPr>
          <p:nvPr>
            <p:ph type="title"/>
          </p:nvPr>
        </p:nvSpPr>
        <p:spPr>
          <a:xfrm>
            <a:off x="648000" y="648000"/>
            <a:ext cx="4007820" cy="1051560"/>
          </a:xfrm>
        </p:spPr>
        <p:txBody>
          <a:bodyPr/>
          <a:lstStyle/>
          <a:p>
            <a:r>
              <a:rPr lang="en-US"/>
              <a:t>Click to edit Master title style</a:t>
            </a:r>
            <a:endParaRPr lang="en-GB" dirty="0"/>
          </a:p>
        </p:txBody>
      </p:sp>
      <p:sp>
        <p:nvSpPr>
          <p:cNvPr id="8" name="Content Placeholder 2">
            <a:extLst>
              <a:ext uri="{FF2B5EF4-FFF2-40B4-BE49-F238E27FC236}">
                <a16:creationId xmlns:a16="http://schemas.microsoft.com/office/drawing/2014/main" id="{9C66F894-8135-4633-8F6B-31EAFFEA4C90}"/>
              </a:ext>
            </a:extLst>
          </p:cNvPr>
          <p:cNvSpPr>
            <a:spLocks noGrp="1"/>
          </p:cNvSpPr>
          <p:nvPr>
            <p:ph idx="11"/>
          </p:nvPr>
        </p:nvSpPr>
        <p:spPr>
          <a:xfrm>
            <a:off x="648000" y="1973580"/>
            <a:ext cx="4007820" cy="324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Media Placeholder 2">
            <a:extLst>
              <a:ext uri="{FF2B5EF4-FFF2-40B4-BE49-F238E27FC236}">
                <a16:creationId xmlns:a16="http://schemas.microsoft.com/office/drawing/2014/main" id="{DEBA0B8F-5EF2-44BE-A240-BAA375F08140}"/>
              </a:ext>
            </a:extLst>
          </p:cNvPr>
          <p:cNvSpPr>
            <a:spLocks noGrp="1" noChangeAspect="1"/>
          </p:cNvSpPr>
          <p:nvPr>
            <p:ph type="media" sz="quarter" idx="12"/>
          </p:nvPr>
        </p:nvSpPr>
        <p:spPr>
          <a:xfrm>
            <a:off x="5673725" y="1973580"/>
            <a:ext cx="5760000" cy="3240000"/>
          </a:xfrm>
          <a:ln>
            <a:noFill/>
          </a:ln>
        </p:spPr>
        <p:txBody>
          <a:bodyPr anchor="ctr"/>
          <a:lstStyle>
            <a:lvl1pPr marL="0" indent="0" algn="ctr">
              <a:buNone/>
              <a:defRPr/>
            </a:lvl1pPr>
          </a:lstStyle>
          <a:p>
            <a:r>
              <a:rPr lang="en-US"/>
              <a:t>Click icon to add media</a:t>
            </a:r>
            <a:endParaRPr lang="en-GB"/>
          </a:p>
        </p:txBody>
      </p:sp>
      <p:sp>
        <p:nvSpPr>
          <p:cNvPr id="2" name="Slide Number Placeholder 1">
            <a:extLst>
              <a:ext uri="{FF2B5EF4-FFF2-40B4-BE49-F238E27FC236}">
                <a16:creationId xmlns:a16="http://schemas.microsoft.com/office/drawing/2014/main" id="{6DBEBDDC-60CC-4BAF-9A3E-F580888BF368}"/>
              </a:ext>
            </a:extLst>
          </p:cNvPr>
          <p:cNvSpPr>
            <a:spLocks noGrp="1"/>
          </p:cNvSpPr>
          <p:nvPr>
            <p:ph type="sldNum" sz="quarter" idx="13"/>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2487449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ideo - full page">
    <p:spTree>
      <p:nvGrpSpPr>
        <p:cNvPr id="1" name=""/>
        <p:cNvGrpSpPr/>
        <p:nvPr/>
      </p:nvGrpSpPr>
      <p:grpSpPr>
        <a:xfrm>
          <a:off x="0" y="0"/>
          <a:ext cx="0" cy="0"/>
          <a:chOff x="0" y="0"/>
          <a:chExt cx="0" cy="0"/>
        </a:xfrm>
      </p:grpSpPr>
      <p:sp>
        <p:nvSpPr>
          <p:cNvPr id="9" name="Media Placeholder 2">
            <a:extLst>
              <a:ext uri="{FF2B5EF4-FFF2-40B4-BE49-F238E27FC236}">
                <a16:creationId xmlns:a16="http://schemas.microsoft.com/office/drawing/2014/main" id="{DEBA0B8F-5EF2-44BE-A240-BAA375F08140}"/>
              </a:ext>
            </a:extLst>
          </p:cNvPr>
          <p:cNvSpPr>
            <a:spLocks noGrp="1" noChangeAspect="1"/>
          </p:cNvSpPr>
          <p:nvPr>
            <p:ph type="media" sz="quarter" idx="12"/>
          </p:nvPr>
        </p:nvSpPr>
        <p:spPr>
          <a:xfrm>
            <a:off x="0" y="0"/>
            <a:ext cx="12192000" cy="6858000"/>
          </a:xfrm>
          <a:ln>
            <a:noFill/>
          </a:ln>
        </p:spPr>
        <p:txBody>
          <a:bodyPr anchor="ctr"/>
          <a:lstStyle>
            <a:lvl1pPr marL="0" indent="0" algn="ctr">
              <a:buNone/>
              <a:defRPr/>
            </a:lvl1pPr>
          </a:lstStyle>
          <a:p>
            <a:r>
              <a:rPr lang="en-US"/>
              <a:t>Click icon to add media</a:t>
            </a:r>
            <a:endParaRPr lang="en-GB"/>
          </a:p>
        </p:txBody>
      </p:sp>
    </p:spTree>
    <p:extLst>
      <p:ext uri="{BB962C8B-B14F-4D97-AF65-F5344CB8AC3E}">
        <p14:creationId xmlns:p14="http://schemas.microsoft.com/office/powerpoint/2010/main" val="2496037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d">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7B299-7FA5-4C5D-898D-EAB7B8CE62A4}"/>
              </a:ext>
            </a:extLst>
          </p:cNvPr>
          <p:cNvSpPr txBox="1"/>
          <p:nvPr userDrawn="1"/>
        </p:nvSpPr>
        <p:spPr>
          <a:xfrm>
            <a:off x="8475721" y="4981120"/>
            <a:ext cx="2728573" cy="1350614"/>
          </a:xfrm>
          <a:prstGeom prst="rect">
            <a:avLst/>
          </a:prstGeom>
          <a:noFill/>
        </p:spPr>
        <p:txBody>
          <a:bodyPr wrap="square" lIns="0" tIns="0" rIns="0" bIns="0" rtlCol="0" anchor="b">
            <a:noAutofit/>
          </a:bodyPr>
          <a:lstStyle/>
          <a:p>
            <a:pPr algn="l"/>
            <a:r>
              <a:rPr lang="en-GB" sz="900" noProof="0" dirty="0">
                <a:solidFill>
                  <a:schemeClr val="bg2"/>
                </a:solidFill>
                <a:latin typeface="+mn-lt"/>
              </a:rPr>
              <a:t>© 2021 Responsible Jewellery Council. All rights reserved.</a:t>
            </a:r>
          </a:p>
          <a:p>
            <a:pPr algn="l"/>
            <a:endParaRPr lang="en-GB" sz="900" noProof="0" dirty="0">
              <a:solidFill>
                <a:schemeClr val="bg2"/>
              </a:solidFill>
              <a:latin typeface="+mn-lt"/>
            </a:endParaRPr>
          </a:p>
          <a:p>
            <a:pPr algn="l"/>
            <a:r>
              <a:rPr lang="en-GB" sz="900" noProof="0" dirty="0">
                <a:solidFill>
                  <a:schemeClr val="bg2"/>
                </a:solidFill>
                <a:latin typeface="+mn-lt"/>
              </a:rPr>
              <a:t>Please seek written permission from Responsible Jewellery Council before sharing, using or adapting any ideas, information or images contained in this presentation.</a:t>
            </a:r>
          </a:p>
          <a:p>
            <a:pPr algn="l"/>
            <a:endParaRPr lang="en-GB" sz="900" noProof="0" dirty="0">
              <a:solidFill>
                <a:schemeClr val="bg2"/>
              </a:solidFill>
              <a:latin typeface="+mn-lt"/>
            </a:endParaRPr>
          </a:p>
          <a:p>
            <a:pPr algn="l"/>
            <a:r>
              <a:rPr lang="en-GB" sz="900" noProof="0" dirty="0">
                <a:solidFill>
                  <a:schemeClr val="bg2"/>
                </a:solidFill>
                <a:latin typeface="+mn-lt"/>
              </a:rPr>
              <a:t>The Responsible Jewellery Council is the trading name of the Council for Responsible Jewellery Practices Ltd. The Council for Responsible Jewellery Practices Ltd, Second Floor, Quality House, 5-9 Quality Court, Chancery Lane, London, WC2A 1HR, UK. The Council for Responsible Jewellery Practices Ltd is registered in England and Wales with company number 05449042.</a:t>
            </a:r>
          </a:p>
        </p:txBody>
      </p:sp>
      <p:pic>
        <p:nvPicPr>
          <p:cNvPr id="3" name="Picture 2">
            <a:extLst>
              <a:ext uri="{FF2B5EF4-FFF2-40B4-BE49-F238E27FC236}">
                <a16:creationId xmlns:a16="http://schemas.microsoft.com/office/drawing/2014/main" id="{04DCF445-F791-48B8-885A-D39BD4E209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p:blipFill>
        <p:spPr>
          <a:xfrm>
            <a:off x="758512" y="1750579"/>
            <a:ext cx="5237049" cy="3347885"/>
          </a:xfrm>
          <a:prstGeom prst="rect">
            <a:avLst/>
          </a:prstGeom>
        </p:spPr>
      </p:pic>
      <p:cxnSp>
        <p:nvCxnSpPr>
          <p:cNvPr id="4" name="Straight Connector 3">
            <a:extLst>
              <a:ext uri="{FF2B5EF4-FFF2-40B4-BE49-F238E27FC236}">
                <a16:creationId xmlns:a16="http://schemas.microsoft.com/office/drawing/2014/main" id="{D5DFA2A3-EEDC-46E8-91D0-B6BB91891C0F}"/>
              </a:ext>
            </a:extLst>
          </p:cNvPr>
          <p:cNvCxnSpPr>
            <a:cxnSpLocks/>
          </p:cNvCxnSpPr>
          <p:nvPr userDrawn="1"/>
        </p:nvCxnSpPr>
        <p:spPr>
          <a:xfrm>
            <a:off x="8475720" y="236895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81C3E4D-4787-4446-AE6C-958C7DA8D1AE}"/>
              </a:ext>
            </a:extLst>
          </p:cNvPr>
          <p:cNvSpPr txBox="1"/>
          <p:nvPr userDrawn="1"/>
        </p:nvSpPr>
        <p:spPr>
          <a:xfrm>
            <a:off x="8475720" y="526266"/>
            <a:ext cx="2957768" cy="1529355"/>
          </a:xfrm>
          <a:prstGeom prst="rect">
            <a:avLst/>
          </a:prstGeom>
          <a:noFill/>
        </p:spPr>
        <p:txBody>
          <a:bodyPr wrap="square" lIns="0" tIns="0" rIns="0" bIns="0" rtlCol="0" anchor="b">
            <a:noAutofit/>
          </a:bodyPr>
          <a:lstStyle/>
          <a:p>
            <a:pPr algn="l"/>
            <a:r>
              <a:rPr lang="en-GB" sz="1100" dirty="0">
                <a:solidFill>
                  <a:schemeClr val="bg2"/>
                </a:solidFill>
                <a:latin typeface="+mn-lt"/>
              </a:rPr>
              <a:t>Responsible Jewellery Council,</a:t>
            </a:r>
          </a:p>
          <a:p>
            <a:pPr algn="l"/>
            <a:r>
              <a:rPr lang="en-GB" sz="1100" dirty="0">
                <a:solidFill>
                  <a:schemeClr val="bg2"/>
                </a:solidFill>
                <a:latin typeface="+mn-lt"/>
              </a:rPr>
              <a:t>Second Floor, Quality House, </a:t>
            </a:r>
          </a:p>
          <a:p>
            <a:pPr algn="l"/>
            <a:r>
              <a:rPr lang="en-GB" sz="1100" dirty="0">
                <a:solidFill>
                  <a:schemeClr val="bg2"/>
                </a:solidFill>
                <a:latin typeface="+mn-lt"/>
              </a:rPr>
              <a:t>5-9 Quality Court, Chancery Lane, </a:t>
            </a:r>
          </a:p>
          <a:p>
            <a:pPr algn="l"/>
            <a:r>
              <a:rPr lang="en-GB" sz="1100" dirty="0">
                <a:solidFill>
                  <a:schemeClr val="bg2"/>
                </a:solidFill>
                <a:latin typeface="+mn-lt"/>
              </a:rPr>
              <a:t>London, WC2A 1HP.</a:t>
            </a:r>
          </a:p>
          <a:p>
            <a:pPr algn="l"/>
            <a:endParaRPr lang="en-GB" sz="1100" dirty="0">
              <a:solidFill>
                <a:schemeClr val="bg2"/>
              </a:solidFill>
              <a:latin typeface="+mn-lt"/>
            </a:endParaRPr>
          </a:p>
          <a:p>
            <a:pPr algn="l"/>
            <a:r>
              <a:rPr lang="en-GB" sz="1100" dirty="0" err="1">
                <a:solidFill>
                  <a:schemeClr val="bg2"/>
                </a:solidFill>
                <a:latin typeface="+mn-lt"/>
              </a:rPr>
              <a:t>www.responsiblejewellery.com</a:t>
            </a:r>
            <a:endParaRPr lang="en-GB" sz="1100" dirty="0">
              <a:solidFill>
                <a:schemeClr val="bg2"/>
              </a:solidFill>
              <a:latin typeface="+mn-lt"/>
            </a:endParaRPr>
          </a:p>
          <a:p>
            <a:pPr algn="l"/>
            <a:endParaRPr lang="en-GB" sz="1100" dirty="0">
              <a:solidFill>
                <a:schemeClr val="bg2"/>
              </a:solidFill>
              <a:latin typeface="+mn-lt"/>
            </a:endParaRPr>
          </a:p>
          <a:p>
            <a:pPr algn="l"/>
            <a:r>
              <a:rPr lang="en-GB" sz="1100" dirty="0">
                <a:solidFill>
                  <a:schemeClr val="bg2"/>
                </a:solidFill>
                <a:latin typeface="+mn-lt"/>
              </a:rPr>
              <a:t>communications@responsiblejewellery.com</a:t>
            </a:r>
          </a:p>
          <a:p>
            <a:pPr algn="l"/>
            <a:r>
              <a:rPr lang="en-GB" sz="1100" dirty="0">
                <a:solidFill>
                  <a:schemeClr val="bg2"/>
                </a:solidFill>
                <a:latin typeface="+mn-lt"/>
              </a:rPr>
              <a:t>+44 (0)20 7321 0992</a:t>
            </a:r>
          </a:p>
        </p:txBody>
      </p:sp>
      <p:sp>
        <p:nvSpPr>
          <p:cNvPr id="6" name="TextBox 5">
            <a:extLst>
              <a:ext uri="{FF2B5EF4-FFF2-40B4-BE49-F238E27FC236}">
                <a16:creationId xmlns:a16="http://schemas.microsoft.com/office/drawing/2014/main" id="{F2F6CB3C-4210-44E1-B142-56596F34EBC1}"/>
              </a:ext>
            </a:extLst>
          </p:cNvPr>
          <p:cNvSpPr txBox="1"/>
          <p:nvPr userDrawn="1"/>
        </p:nvSpPr>
        <p:spPr>
          <a:xfrm>
            <a:off x="8475720" y="2430430"/>
            <a:ext cx="2957768" cy="1529355"/>
          </a:xfrm>
          <a:prstGeom prst="rect">
            <a:avLst/>
          </a:prstGeom>
          <a:noFill/>
        </p:spPr>
        <p:txBody>
          <a:bodyPr wrap="square" lIns="0" tIns="0" rIns="0" bIns="0" rtlCol="0" anchor="b">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all" spc="300" normalizeH="0" baseline="0" noProof="0" dirty="0">
                <a:ln>
                  <a:noFill/>
                </a:ln>
                <a:solidFill>
                  <a:schemeClr val="accent1"/>
                </a:solidFill>
                <a:effectLst/>
                <a:uLnTx/>
                <a:uFillTx/>
                <a:latin typeface="+mj-lt"/>
                <a:ea typeface="+mn-ea"/>
                <a:cs typeface="+mn-cs"/>
              </a:rPr>
              <a:t>Connect with us</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Website: </a:t>
            </a:r>
            <a:r>
              <a:rPr kumimoji="0" lang="en-GB" sz="1100" b="0" i="0" u="none" strike="noStrike" kern="1200" cap="none" spc="0" normalizeH="0" baseline="0" noProof="0" dirty="0" err="1">
                <a:ln>
                  <a:noFill/>
                </a:ln>
                <a:solidFill>
                  <a:schemeClr val="bg2"/>
                </a:solidFill>
                <a:effectLst/>
                <a:uLnTx/>
                <a:uFillTx/>
                <a:latin typeface="+mn-lt"/>
                <a:ea typeface="+mn-ea"/>
                <a:cs typeface="+mn-cs"/>
              </a:rPr>
              <a:t>www.responsiblejewellery.com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Email: </a:t>
            </a:r>
            <a:r>
              <a:rPr kumimoji="0" lang="en-GB" sz="1100" b="0" i="0" u="none" strike="noStrike" kern="1200" cap="none" spc="0" normalizeH="0" baseline="0" noProof="0" dirty="0" err="1">
                <a:ln>
                  <a:noFill/>
                </a:ln>
                <a:solidFill>
                  <a:schemeClr val="bg2"/>
                </a:solidFill>
                <a:effectLst/>
                <a:uLnTx/>
                <a:uFillTx/>
                <a:latin typeface="+mn-lt"/>
                <a:ea typeface="+mn-ea"/>
                <a:cs typeface="+mn-cs"/>
              </a:rPr>
              <a:t>info@responsiblejewellery.com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Twitter: @</a:t>
            </a:r>
            <a:r>
              <a:rPr kumimoji="0" lang="en-GB" sz="1100" b="0" i="0" u="none" strike="noStrike" kern="1200" cap="none" spc="0" normalizeH="0" baseline="0" noProof="0" dirty="0" err="1">
                <a:ln>
                  <a:noFill/>
                </a:ln>
                <a:solidFill>
                  <a:schemeClr val="bg2"/>
                </a:solidFill>
                <a:effectLst/>
                <a:uLnTx/>
                <a:uFillTx/>
                <a:latin typeface="+mn-lt"/>
                <a:ea typeface="+mn-ea"/>
                <a:cs typeface="+mn-cs"/>
              </a:rPr>
              <a:t>RJCJewellery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Facebook: @</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LinkedIn: /company/</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responsiblejewellerycouncil</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p:txBody>
      </p:sp>
      <p:cxnSp>
        <p:nvCxnSpPr>
          <p:cNvPr id="7" name="Straight Connector 6">
            <a:extLst>
              <a:ext uri="{FF2B5EF4-FFF2-40B4-BE49-F238E27FC236}">
                <a16:creationId xmlns:a16="http://schemas.microsoft.com/office/drawing/2014/main" id="{B4F894DD-F340-4816-AFD7-55E1F6FFFCEF}"/>
              </a:ext>
            </a:extLst>
          </p:cNvPr>
          <p:cNvCxnSpPr>
            <a:cxnSpLocks/>
          </p:cNvCxnSpPr>
          <p:nvPr userDrawn="1"/>
        </p:nvCxnSpPr>
        <p:spPr>
          <a:xfrm>
            <a:off x="8475720" y="426154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5F75B7E-3CC1-4D49-936E-73CA9227DDD3}"/>
              </a:ext>
            </a:extLst>
          </p:cNvPr>
          <p:cNvSpPr/>
          <p:nvPr userDrawn="1"/>
        </p:nvSpPr>
        <p:spPr>
          <a:xfrm>
            <a:off x="678180" y="6408420"/>
            <a:ext cx="5044440" cy="3124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57221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End - US ONLY">
    <p:bg>
      <p:bgPr>
        <a:solidFill>
          <a:schemeClr val="tx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E7B299-7FA5-4C5D-898D-EAB7B8CE62A4}"/>
              </a:ext>
            </a:extLst>
          </p:cNvPr>
          <p:cNvSpPr txBox="1"/>
          <p:nvPr userDrawn="1"/>
        </p:nvSpPr>
        <p:spPr>
          <a:xfrm>
            <a:off x="8475721" y="4981120"/>
            <a:ext cx="2728573" cy="1350614"/>
          </a:xfrm>
          <a:prstGeom prst="rect">
            <a:avLst/>
          </a:prstGeom>
          <a:noFill/>
        </p:spPr>
        <p:txBody>
          <a:bodyPr wrap="square" lIns="0" tIns="0" rIns="0" bIns="0" rtlCol="0" anchor="b">
            <a:noAutofit/>
          </a:bodyPr>
          <a:lstStyle/>
          <a:p>
            <a:pPr algn="l"/>
            <a:r>
              <a:rPr lang="en-GB" sz="900" noProof="0" dirty="0">
                <a:solidFill>
                  <a:schemeClr val="bg2"/>
                </a:solidFill>
                <a:latin typeface="+mn-lt"/>
              </a:rPr>
              <a:t>© 2021 Responsible Jewellery Council. All rights reserved.</a:t>
            </a:r>
          </a:p>
          <a:p>
            <a:pPr algn="l"/>
            <a:endParaRPr lang="en-GB" sz="900" noProof="0" dirty="0">
              <a:solidFill>
                <a:schemeClr val="bg2"/>
              </a:solidFill>
              <a:latin typeface="+mn-lt"/>
            </a:endParaRPr>
          </a:p>
          <a:p>
            <a:pPr algn="l"/>
            <a:r>
              <a:rPr lang="en-GB" sz="900" noProof="0" dirty="0">
                <a:solidFill>
                  <a:schemeClr val="bg2"/>
                </a:solidFill>
                <a:latin typeface="+mn-lt"/>
              </a:rPr>
              <a:t>Please seek written permission from Responsible Jewellery Council before sharing, using or adapting any ideas, information or images contained in this presentation.</a:t>
            </a:r>
          </a:p>
          <a:p>
            <a:pPr algn="l"/>
            <a:endParaRPr lang="en-GB" sz="900" noProof="0" dirty="0">
              <a:solidFill>
                <a:schemeClr val="bg2"/>
              </a:solidFill>
              <a:latin typeface="+mn-lt"/>
            </a:endParaRPr>
          </a:p>
          <a:p>
            <a:pPr algn="l"/>
            <a:r>
              <a:rPr lang="en-GB" sz="900" noProof="0" dirty="0">
                <a:solidFill>
                  <a:schemeClr val="bg2"/>
                </a:solidFill>
                <a:latin typeface="+mn-lt"/>
              </a:rPr>
              <a:t>The Responsible Jewellery Council is the trading name of the Council for Responsible Jewellery Practices Ltd. The Council for Responsible Jewellery Practices Ltd, Second Floor, Quality House, 5-9 Quality Court, Chancery Lane, London, WC2A 1HR, UK. The Council for Responsible Jewellery Practices Ltd is registered in England and Wales with company number 05449042.</a:t>
            </a:r>
          </a:p>
        </p:txBody>
      </p:sp>
      <p:pic>
        <p:nvPicPr>
          <p:cNvPr id="3" name="Picture 2">
            <a:extLst>
              <a:ext uri="{FF2B5EF4-FFF2-40B4-BE49-F238E27FC236}">
                <a16:creationId xmlns:a16="http://schemas.microsoft.com/office/drawing/2014/main" id="{04DCF445-F791-48B8-885A-D39BD4E209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58512" y="1750579"/>
            <a:ext cx="5237048" cy="3347885"/>
          </a:xfrm>
          <a:prstGeom prst="rect">
            <a:avLst/>
          </a:prstGeom>
        </p:spPr>
      </p:pic>
      <p:cxnSp>
        <p:nvCxnSpPr>
          <p:cNvPr id="4" name="Straight Connector 3">
            <a:extLst>
              <a:ext uri="{FF2B5EF4-FFF2-40B4-BE49-F238E27FC236}">
                <a16:creationId xmlns:a16="http://schemas.microsoft.com/office/drawing/2014/main" id="{D5DFA2A3-EEDC-46E8-91D0-B6BB91891C0F}"/>
              </a:ext>
            </a:extLst>
          </p:cNvPr>
          <p:cNvCxnSpPr>
            <a:cxnSpLocks/>
          </p:cNvCxnSpPr>
          <p:nvPr userDrawn="1"/>
        </p:nvCxnSpPr>
        <p:spPr>
          <a:xfrm>
            <a:off x="8475720" y="236895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81C3E4D-4787-4446-AE6C-958C7DA8D1AE}"/>
              </a:ext>
            </a:extLst>
          </p:cNvPr>
          <p:cNvSpPr txBox="1"/>
          <p:nvPr userDrawn="1"/>
        </p:nvSpPr>
        <p:spPr>
          <a:xfrm>
            <a:off x="8475720" y="526266"/>
            <a:ext cx="2957768" cy="1529355"/>
          </a:xfrm>
          <a:prstGeom prst="rect">
            <a:avLst/>
          </a:prstGeom>
          <a:noFill/>
        </p:spPr>
        <p:txBody>
          <a:bodyPr wrap="square" lIns="0" tIns="0" rIns="0" bIns="0" rtlCol="0" anchor="b">
            <a:noAutofit/>
          </a:bodyPr>
          <a:lstStyle/>
          <a:p>
            <a:pPr algn="l"/>
            <a:r>
              <a:rPr lang="en-GB" sz="1100" dirty="0">
                <a:solidFill>
                  <a:schemeClr val="bg2"/>
                </a:solidFill>
                <a:latin typeface="+mn-lt"/>
              </a:rPr>
              <a:t>Responsible Jewellery Council,</a:t>
            </a:r>
          </a:p>
          <a:p>
            <a:pPr algn="l"/>
            <a:r>
              <a:rPr lang="en-GB" sz="1100" dirty="0">
                <a:solidFill>
                  <a:schemeClr val="bg2"/>
                </a:solidFill>
                <a:latin typeface="+mn-lt"/>
              </a:rPr>
              <a:t>Second Floor, Quality House, </a:t>
            </a:r>
          </a:p>
          <a:p>
            <a:pPr algn="l"/>
            <a:r>
              <a:rPr lang="en-GB" sz="1100" dirty="0">
                <a:solidFill>
                  <a:schemeClr val="bg2"/>
                </a:solidFill>
                <a:latin typeface="+mn-lt"/>
              </a:rPr>
              <a:t>5-9 Quality Court, Chancery Lane, </a:t>
            </a:r>
          </a:p>
          <a:p>
            <a:pPr algn="l"/>
            <a:r>
              <a:rPr lang="en-GB" sz="1100" dirty="0">
                <a:solidFill>
                  <a:schemeClr val="bg2"/>
                </a:solidFill>
                <a:latin typeface="+mn-lt"/>
              </a:rPr>
              <a:t>London, WC2A 1HP.</a:t>
            </a:r>
          </a:p>
          <a:p>
            <a:pPr algn="l"/>
            <a:endParaRPr lang="en-GB" sz="1100" dirty="0">
              <a:solidFill>
                <a:schemeClr val="bg2"/>
              </a:solidFill>
              <a:latin typeface="+mn-lt"/>
            </a:endParaRPr>
          </a:p>
          <a:p>
            <a:pPr algn="l"/>
            <a:r>
              <a:rPr lang="en-GB" sz="1100" dirty="0" err="1">
                <a:solidFill>
                  <a:schemeClr val="bg2"/>
                </a:solidFill>
                <a:latin typeface="+mn-lt"/>
              </a:rPr>
              <a:t>www.responsiblejewellery.com</a:t>
            </a:r>
            <a:endParaRPr lang="en-GB" sz="1100" dirty="0">
              <a:solidFill>
                <a:schemeClr val="bg2"/>
              </a:solidFill>
              <a:latin typeface="+mn-lt"/>
            </a:endParaRPr>
          </a:p>
          <a:p>
            <a:pPr algn="l"/>
            <a:endParaRPr lang="en-GB" sz="1100" dirty="0">
              <a:solidFill>
                <a:schemeClr val="bg2"/>
              </a:solidFill>
              <a:latin typeface="+mn-lt"/>
            </a:endParaRPr>
          </a:p>
          <a:p>
            <a:pPr algn="l"/>
            <a:r>
              <a:rPr lang="en-GB" sz="1100" dirty="0">
                <a:solidFill>
                  <a:schemeClr val="bg2"/>
                </a:solidFill>
                <a:latin typeface="+mn-lt"/>
              </a:rPr>
              <a:t>communications@responsiblejewellery.com</a:t>
            </a:r>
          </a:p>
          <a:p>
            <a:pPr algn="l"/>
            <a:r>
              <a:rPr lang="en-GB" sz="1100" dirty="0">
                <a:solidFill>
                  <a:schemeClr val="bg2"/>
                </a:solidFill>
                <a:latin typeface="+mn-lt"/>
              </a:rPr>
              <a:t>+44 (0)20 7321 0992</a:t>
            </a:r>
          </a:p>
        </p:txBody>
      </p:sp>
      <p:sp>
        <p:nvSpPr>
          <p:cNvPr id="6" name="TextBox 5">
            <a:extLst>
              <a:ext uri="{FF2B5EF4-FFF2-40B4-BE49-F238E27FC236}">
                <a16:creationId xmlns:a16="http://schemas.microsoft.com/office/drawing/2014/main" id="{F2F6CB3C-4210-44E1-B142-56596F34EBC1}"/>
              </a:ext>
            </a:extLst>
          </p:cNvPr>
          <p:cNvSpPr txBox="1"/>
          <p:nvPr userDrawn="1"/>
        </p:nvSpPr>
        <p:spPr>
          <a:xfrm>
            <a:off x="8475720" y="2430430"/>
            <a:ext cx="2957768" cy="1529355"/>
          </a:xfrm>
          <a:prstGeom prst="rect">
            <a:avLst/>
          </a:prstGeom>
          <a:noFill/>
        </p:spPr>
        <p:txBody>
          <a:bodyPr wrap="square" lIns="0" tIns="0" rIns="0" bIns="0" rtlCol="0" anchor="b">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all" spc="300" normalizeH="0" baseline="0" noProof="0" dirty="0">
                <a:ln>
                  <a:noFill/>
                </a:ln>
                <a:solidFill>
                  <a:schemeClr val="accent1"/>
                </a:solidFill>
                <a:effectLst/>
                <a:uLnTx/>
                <a:uFillTx/>
                <a:latin typeface="+mj-lt"/>
                <a:ea typeface="+mn-ea"/>
                <a:cs typeface="+mn-cs"/>
              </a:rPr>
              <a:t>Connect with us</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Website: </a:t>
            </a:r>
            <a:r>
              <a:rPr kumimoji="0" lang="en-GB" sz="1100" b="0" i="0" u="none" strike="noStrike" kern="1200" cap="none" spc="0" normalizeH="0" baseline="0" noProof="0" dirty="0" err="1">
                <a:ln>
                  <a:noFill/>
                </a:ln>
                <a:solidFill>
                  <a:schemeClr val="bg2"/>
                </a:solidFill>
                <a:effectLst/>
                <a:uLnTx/>
                <a:uFillTx/>
                <a:latin typeface="+mn-lt"/>
                <a:ea typeface="+mn-ea"/>
                <a:cs typeface="+mn-cs"/>
              </a:rPr>
              <a:t>www.responsiblejewellery.com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Email: </a:t>
            </a:r>
            <a:r>
              <a:rPr kumimoji="0" lang="en-GB" sz="1100" b="0" i="0" u="none" strike="noStrike" kern="1200" cap="none" spc="0" normalizeH="0" baseline="0" noProof="0" dirty="0" err="1">
                <a:ln>
                  <a:noFill/>
                </a:ln>
                <a:solidFill>
                  <a:schemeClr val="bg2"/>
                </a:solidFill>
                <a:effectLst/>
                <a:uLnTx/>
                <a:uFillTx/>
                <a:latin typeface="+mn-lt"/>
                <a:ea typeface="+mn-ea"/>
                <a:cs typeface="+mn-cs"/>
              </a:rPr>
              <a:t>info@responsiblejewellery.com</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Twitter: @</a:t>
            </a:r>
            <a:r>
              <a:rPr kumimoji="0" lang="en-GB" sz="1100" b="0" i="0" u="none" strike="noStrike" kern="1200" cap="none" spc="0" normalizeH="0" baseline="0" noProof="0" dirty="0" err="1">
                <a:ln>
                  <a:noFill/>
                </a:ln>
                <a:solidFill>
                  <a:schemeClr val="bg2"/>
                </a:solidFill>
                <a:effectLst/>
                <a:uLnTx/>
                <a:uFillTx/>
                <a:latin typeface="+mn-lt"/>
                <a:ea typeface="+mn-ea"/>
                <a:cs typeface="+mn-cs"/>
              </a:rPr>
              <a:t>RJCJewellery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Facebook: @</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GB" sz="1100" b="0" i="0" u="none" strike="noStrike" kern="1200" cap="none" spc="0" normalizeH="0" baseline="0" noProof="0" dirty="0">
                <a:ln>
                  <a:noFill/>
                </a:ln>
                <a:solidFill>
                  <a:schemeClr val="bg2"/>
                </a:solidFill>
                <a:effectLst/>
                <a:uLnTx/>
                <a:uFillTx/>
                <a:latin typeface="+mn-lt"/>
                <a:ea typeface="+mn-ea"/>
                <a:cs typeface="+mn-cs"/>
              </a:rPr>
              <a:t>LinkedIn: /company/</a:t>
            </a:r>
            <a:r>
              <a:rPr kumimoji="0" lang="en-GB" sz="1100" b="0" i="0" u="none" strike="noStrike" kern="1200" cap="none" spc="0" normalizeH="0" baseline="0" noProof="0" dirty="0" err="1">
                <a:ln>
                  <a:noFill/>
                </a:ln>
                <a:solidFill>
                  <a:schemeClr val="bg2"/>
                </a:solidFill>
                <a:effectLst/>
                <a:uLnTx/>
                <a:uFillTx/>
                <a:latin typeface="+mn-lt"/>
                <a:ea typeface="+mn-ea"/>
                <a:cs typeface="+mn-cs"/>
              </a:rPr>
              <a:t>responsiblejewellerycouncil</a:t>
            </a:r>
            <a:endParaRPr kumimoji="0" lang="en-GB" sz="1100" b="0" i="0" u="none" strike="noStrike" kern="1200" cap="none" spc="0" normalizeH="0" baseline="0" noProof="0" dirty="0">
              <a:ln>
                <a:noFill/>
              </a:ln>
              <a:solidFill>
                <a:schemeClr val="bg2"/>
              </a:solidFill>
              <a:effectLst/>
              <a:uLnTx/>
              <a:uFillTx/>
              <a:latin typeface="+mn-lt"/>
              <a:ea typeface="+mn-ea"/>
              <a:cs typeface="+mn-cs"/>
            </a:endParaRPr>
          </a:p>
        </p:txBody>
      </p:sp>
      <p:cxnSp>
        <p:nvCxnSpPr>
          <p:cNvPr id="7" name="Straight Connector 6">
            <a:extLst>
              <a:ext uri="{FF2B5EF4-FFF2-40B4-BE49-F238E27FC236}">
                <a16:creationId xmlns:a16="http://schemas.microsoft.com/office/drawing/2014/main" id="{B4F894DD-F340-4816-AFD7-55E1F6FFFCEF}"/>
              </a:ext>
            </a:extLst>
          </p:cNvPr>
          <p:cNvCxnSpPr>
            <a:cxnSpLocks/>
          </p:cNvCxnSpPr>
          <p:nvPr userDrawn="1"/>
        </p:nvCxnSpPr>
        <p:spPr>
          <a:xfrm>
            <a:off x="8475720" y="4261543"/>
            <a:ext cx="7200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5F75B7E-3CC1-4D49-936E-73CA9227DDD3}"/>
              </a:ext>
            </a:extLst>
          </p:cNvPr>
          <p:cNvSpPr/>
          <p:nvPr userDrawn="1"/>
        </p:nvSpPr>
        <p:spPr>
          <a:xfrm>
            <a:off x="678180" y="6408420"/>
            <a:ext cx="5044440" cy="3124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42376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About RJC">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4594482" cy="2462213"/>
          </a:xfrm>
          <a:prstGeom prst="rect">
            <a:avLst/>
          </a:prstGeom>
          <a:noFill/>
        </p:spPr>
        <p:txBody>
          <a:bodyPr wrap="square" rtlCol="0">
            <a:spAutoFit/>
          </a:bodyPr>
          <a:lstStyle/>
          <a:p>
            <a:pPr marL="0" indent="0">
              <a:spcAft>
                <a:spcPts val="1200"/>
              </a:spcAft>
              <a:buNone/>
            </a:pPr>
            <a:r>
              <a:rPr lang="en-US" sz="1600" kern="1200" dirty="0">
                <a:solidFill>
                  <a:schemeClr val="tx1"/>
                </a:solidFill>
                <a:latin typeface="+mn-lt"/>
                <a:ea typeface="+mn-ea"/>
                <a:cs typeface="+mn-cs"/>
              </a:rPr>
              <a:t>The </a:t>
            </a:r>
            <a:r>
              <a:rPr lang="en-US" sz="1600" kern="1200" dirty="0" err="1">
                <a:solidFill>
                  <a:schemeClr val="tx1"/>
                </a:solidFill>
                <a:latin typeface="+mn-lt"/>
                <a:ea typeface="+mn-ea"/>
                <a:cs typeface="+mn-cs"/>
              </a:rPr>
              <a:t>jewellery</a:t>
            </a:r>
            <a:r>
              <a:rPr lang="en-US" sz="1600" kern="1200" dirty="0">
                <a:solidFill>
                  <a:schemeClr val="tx1"/>
                </a:solidFill>
                <a:latin typeface="+mn-lt"/>
                <a:ea typeface="+mn-ea"/>
                <a:cs typeface="+mn-cs"/>
              </a:rPr>
              <a:t> and watch industry has a larger ambition to contribute to a better world. By transforming our supply chains to be responsible and sustainable, we are deepening trust in the global </a:t>
            </a:r>
            <a:r>
              <a:rPr lang="en-US" sz="1600" kern="1200" dirty="0" err="1">
                <a:solidFill>
                  <a:schemeClr val="tx1"/>
                </a:solidFill>
                <a:latin typeface="+mn-lt"/>
                <a:ea typeface="+mn-ea"/>
                <a:cs typeface="+mn-cs"/>
              </a:rPr>
              <a:t>jewellery</a:t>
            </a:r>
            <a:r>
              <a:rPr lang="en-US" sz="1600" kern="1200" dirty="0">
                <a:solidFill>
                  <a:schemeClr val="tx1"/>
                </a:solidFill>
                <a:latin typeface="+mn-lt"/>
                <a:ea typeface="+mn-ea"/>
                <a:cs typeface="+mn-cs"/>
              </a:rPr>
              <a:t> and watch industry and underpinning its future. This is our promise to the generations to come</a:t>
            </a:r>
            <a:r>
              <a:rPr lang="en-GB" sz="1600" kern="1200" dirty="0">
                <a:solidFill>
                  <a:schemeClr val="tx1"/>
                </a:solidFill>
                <a:latin typeface="+mn-lt"/>
                <a:ea typeface="+mn-ea"/>
                <a:cs typeface="+mn-cs"/>
              </a:rPr>
              <a:t>. </a:t>
            </a:r>
          </a:p>
          <a:p>
            <a:pPr marL="0" indent="0">
              <a:spcAft>
                <a:spcPts val="1200"/>
              </a:spcAft>
              <a:buNone/>
            </a:pPr>
            <a:r>
              <a:rPr lang="en-GB" sz="1200" kern="1200" dirty="0">
                <a:solidFill>
                  <a:schemeClr val="tx1"/>
                </a:solidFill>
                <a:latin typeface="+mn-lt"/>
                <a:ea typeface="+mn-ea"/>
                <a:cs typeface="+mn-cs"/>
              </a:rPr>
              <a:t>Responsible Jewellery Council is a membership organisation and leading standard for responsible business in the jewellery and watch supply chain. Together we are helping transform the world’s jewellery supply chains to be responsible and sustainable. </a:t>
            </a:r>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About RJC</a:t>
            </a:r>
            <a:endParaRPr lang="en-GB" dirty="0"/>
          </a:p>
        </p:txBody>
      </p:sp>
      <p:pic>
        <p:nvPicPr>
          <p:cNvPr id="9" name="Picture Placeholder 11" descr="A picture containing text, table&#10;&#10;Description automatically generated">
            <a:extLst>
              <a:ext uri="{FF2B5EF4-FFF2-40B4-BE49-F238E27FC236}">
                <a16:creationId xmlns:a16="http://schemas.microsoft.com/office/drawing/2014/main" id="{3EE22CDE-22C2-4E40-9CCF-8F4064E62114}"/>
              </a:ext>
            </a:extLst>
          </p:cNvPr>
          <p:cNvPicPr>
            <a:picLocks noChangeAspect="1"/>
          </p:cNvPicPr>
          <p:nvPr userDrawn="1"/>
        </p:nvPicPr>
        <p:blipFill>
          <a:blip r:embed="rId2">
            <a:extLst>
              <a:ext uri="{28A0092B-C50C-407E-A947-70E740481C1C}">
                <a14:useLocalDpi xmlns:a14="http://schemas.microsoft.com/office/drawing/2010/main" val="0"/>
              </a:ext>
            </a:extLst>
          </a:blip>
          <a:srcRect l="11707" r="11707"/>
          <a:stretch>
            <a:fillRect/>
          </a:stretch>
        </p:blipFill>
        <p:spPr>
          <a:xfrm>
            <a:off x="8952000" y="0"/>
            <a:ext cx="3240000" cy="3384000"/>
          </a:xfrm>
          <a:prstGeom prst="rect">
            <a:avLst/>
          </a:prstGeom>
        </p:spPr>
      </p:pic>
      <p:pic>
        <p:nvPicPr>
          <p:cNvPr id="11" name="Picture Placeholder 9" descr="Text&#10;&#10;Description automatically generated">
            <a:extLst>
              <a:ext uri="{FF2B5EF4-FFF2-40B4-BE49-F238E27FC236}">
                <a16:creationId xmlns:a16="http://schemas.microsoft.com/office/drawing/2014/main" id="{DC3D13DB-F848-4965-9156-0909124D393C}"/>
              </a:ext>
            </a:extLst>
          </p:cNvPr>
          <p:cNvPicPr>
            <a:picLocks noChangeAspect="1"/>
          </p:cNvPicPr>
          <p:nvPr userDrawn="1"/>
        </p:nvPicPr>
        <p:blipFill>
          <a:blip r:embed="rId3">
            <a:extLst>
              <a:ext uri="{28A0092B-C50C-407E-A947-70E740481C1C}">
                <a14:useLocalDpi xmlns:a14="http://schemas.microsoft.com/office/drawing/2010/main" val="0"/>
              </a:ext>
            </a:extLst>
          </a:blip>
          <a:srcRect t="10828" b="10828"/>
          <a:stretch>
            <a:fillRect/>
          </a:stretch>
        </p:blipFill>
        <p:spPr>
          <a:xfrm>
            <a:off x="5673900" y="0"/>
            <a:ext cx="3240000" cy="3384000"/>
          </a:xfrm>
          <a:prstGeom prst="rect">
            <a:avLst/>
          </a:prstGeom>
        </p:spPr>
      </p:pic>
      <p:pic>
        <p:nvPicPr>
          <p:cNvPr id="13" name="Picture Placeholder 19" descr="Text&#10;&#10;Description automatically generated">
            <a:extLst>
              <a:ext uri="{FF2B5EF4-FFF2-40B4-BE49-F238E27FC236}">
                <a16:creationId xmlns:a16="http://schemas.microsoft.com/office/drawing/2014/main" id="{7945C78D-EDBD-4BD1-A19A-2D59834DA7CF}"/>
              </a:ext>
            </a:extLst>
          </p:cNvPr>
          <p:cNvPicPr>
            <a:picLocks noChangeAspect="1"/>
          </p:cNvPicPr>
          <p:nvPr userDrawn="1"/>
        </p:nvPicPr>
        <p:blipFill>
          <a:blip r:embed="rId4">
            <a:extLst>
              <a:ext uri="{28A0092B-C50C-407E-A947-70E740481C1C}">
                <a14:useLocalDpi xmlns:a14="http://schemas.microsoft.com/office/drawing/2010/main" val="0"/>
              </a:ext>
            </a:extLst>
          </a:blip>
          <a:srcRect l="18415" r="18415"/>
          <a:stretch>
            <a:fillRect/>
          </a:stretch>
        </p:blipFill>
        <p:spPr>
          <a:xfrm>
            <a:off x="8952000" y="3429000"/>
            <a:ext cx="3240000" cy="3420000"/>
          </a:xfrm>
          <a:prstGeom prst="rect">
            <a:avLst/>
          </a:prstGeom>
        </p:spPr>
      </p:pic>
      <p:pic>
        <p:nvPicPr>
          <p:cNvPr id="14" name="Picture Placeholder 17">
            <a:extLst>
              <a:ext uri="{FF2B5EF4-FFF2-40B4-BE49-F238E27FC236}">
                <a16:creationId xmlns:a16="http://schemas.microsoft.com/office/drawing/2014/main" id="{8874872B-BAEF-491A-BF45-01C41B52101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11948" t="520" r="21812" b="-520"/>
          <a:stretch/>
        </p:blipFill>
        <p:spPr>
          <a:xfrm>
            <a:off x="5673900" y="3429000"/>
            <a:ext cx="3240000" cy="3420000"/>
          </a:xfrm>
          <a:prstGeom prst="rect">
            <a:avLst/>
          </a:prstGeom>
        </p:spPr>
      </p:pic>
      <p:grpSp>
        <p:nvGrpSpPr>
          <p:cNvPr id="7" name="Group 6">
            <a:extLst>
              <a:ext uri="{FF2B5EF4-FFF2-40B4-BE49-F238E27FC236}">
                <a16:creationId xmlns:a16="http://schemas.microsoft.com/office/drawing/2014/main" id="{5E21F2C6-6789-4F99-9C7E-D660CA23C9ED}"/>
              </a:ext>
            </a:extLst>
          </p:cNvPr>
          <p:cNvGrpSpPr/>
          <p:nvPr userDrawn="1"/>
        </p:nvGrpSpPr>
        <p:grpSpPr>
          <a:xfrm>
            <a:off x="755374" y="4823799"/>
            <a:ext cx="4103009" cy="1148105"/>
            <a:chOff x="755374" y="5102088"/>
            <a:chExt cx="4103009" cy="1148105"/>
          </a:xfrm>
        </p:grpSpPr>
        <p:sp>
          <p:nvSpPr>
            <p:cNvPr id="15" name="TextBox 14">
              <a:extLst>
                <a:ext uri="{FF2B5EF4-FFF2-40B4-BE49-F238E27FC236}">
                  <a16:creationId xmlns:a16="http://schemas.microsoft.com/office/drawing/2014/main" id="{4FB3BE2C-5790-4FCF-A313-2FF2DB76CB73}"/>
                </a:ext>
              </a:extLst>
            </p:cNvPr>
            <p:cNvSpPr txBox="1"/>
            <p:nvPr userDrawn="1"/>
          </p:nvSpPr>
          <p:spPr>
            <a:xfrm>
              <a:off x="872514" y="5833739"/>
              <a:ext cx="1025031"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Industry Standards</a:t>
              </a:r>
            </a:p>
          </p:txBody>
        </p:sp>
        <p:cxnSp>
          <p:nvCxnSpPr>
            <p:cNvPr id="5" name="Straight Connector 4">
              <a:extLst>
                <a:ext uri="{FF2B5EF4-FFF2-40B4-BE49-F238E27FC236}">
                  <a16:creationId xmlns:a16="http://schemas.microsoft.com/office/drawing/2014/main" id="{85C0653E-C10E-442E-B6C4-25950D2CE837}"/>
                </a:ext>
              </a:extLst>
            </p:cNvPr>
            <p:cNvCxnSpPr/>
            <p:nvPr userDrawn="1"/>
          </p:nvCxnSpPr>
          <p:spPr>
            <a:xfrm>
              <a:off x="755374" y="5650641"/>
              <a:ext cx="396997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EDAE3087-2183-4B63-B533-983282D85711}"/>
                </a:ext>
              </a:extLst>
            </p:cNvPr>
            <p:cNvSpPr/>
            <p:nvPr userDrawn="1"/>
          </p:nvSpPr>
          <p:spPr>
            <a:xfrm>
              <a:off x="903040" y="5553079"/>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72DFDD7-E9BF-4BB8-9E8F-09CFFCAFFA52}"/>
                </a:ext>
              </a:extLst>
            </p:cNvPr>
            <p:cNvSpPr/>
            <p:nvPr userDrawn="1"/>
          </p:nvSpPr>
          <p:spPr>
            <a:xfrm>
              <a:off x="1853268" y="5549071"/>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93074722-AE6A-4D79-8B9D-4DB9D41A147D}"/>
                </a:ext>
              </a:extLst>
            </p:cNvPr>
            <p:cNvSpPr txBox="1"/>
            <p:nvPr userDrawn="1"/>
          </p:nvSpPr>
          <p:spPr>
            <a:xfrm>
              <a:off x="1815595" y="5105508"/>
              <a:ext cx="1110748"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Global Membership</a:t>
              </a:r>
            </a:p>
          </p:txBody>
        </p:sp>
        <p:sp>
          <p:nvSpPr>
            <p:cNvPr id="18" name="TextBox 17">
              <a:extLst>
                <a:ext uri="{FF2B5EF4-FFF2-40B4-BE49-F238E27FC236}">
                  <a16:creationId xmlns:a16="http://schemas.microsoft.com/office/drawing/2014/main" id="{A3C22919-73D0-4174-872E-4DCFB363F7E0}"/>
                </a:ext>
              </a:extLst>
            </p:cNvPr>
            <p:cNvSpPr txBox="1"/>
            <p:nvPr userDrawn="1"/>
          </p:nvSpPr>
          <p:spPr>
            <a:xfrm>
              <a:off x="2788644" y="5834695"/>
              <a:ext cx="1107496"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Action on the Ground</a:t>
              </a:r>
            </a:p>
          </p:txBody>
        </p:sp>
        <p:sp>
          <p:nvSpPr>
            <p:cNvPr id="19" name="TextBox 18">
              <a:extLst>
                <a:ext uri="{FF2B5EF4-FFF2-40B4-BE49-F238E27FC236}">
                  <a16:creationId xmlns:a16="http://schemas.microsoft.com/office/drawing/2014/main" id="{8DB88544-2C6C-4512-8658-99FB4EBD3A8B}"/>
                </a:ext>
              </a:extLst>
            </p:cNvPr>
            <p:cNvSpPr txBox="1"/>
            <p:nvPr userDrawn="1"/>
          </p:nvSpPr>
          <p:spPr>
            <a:xfrm>
              <a:off x="3740038" y="5102088"/>
              <a:ext cx="1118345" cy="415498"/>
            </a:xfrm>
            <a:prstGeom prst="rect">
              <a:avLst/>
            </a:prstGeom>
            <a:noFill/>
          </p:spPr>
          <p:txBody>
            <a:bodyPr wrap="square" anchor="ctr">
              <a:spAutoFit/>
            </a:bodyPr>
            <a:lstStyle/>
            <a:p>
              <a:pPr marL="0" indent="0" algn="l">
                <a:buFont typeface="Arial" panose="020B0604020202020204" pitchFamily="34" charset="0"/>
                <a:buNone/>
              </a:pPr>
              <a:r>
                <a:rPr lang="en-GB" sz="1050" kern="1200" cap="all" spc="100" baseline="0" dirty="0">
                  <a:solidFill>
                    <a:schemeClr val="accent2"/>
                  </a:solidFill>
                  <a:latin typeface="+mn-lt"/>
                  <a:ea typeface="+mn-ea"/>
                  <a:cs typeface="+mn-cs"/>
                </a:rPr>
                <a:t>Measurable Impact</a:t>
              </a:r>
            </a:p>
          </p:txBody>
        </p:sp>
        <p:sp>
          <p:nvSpPr>
            <p:cNvPr id="20" name="Oval 19">
              <a:extLst>
                <a:ext uri="{FF2B5EF4-FFF2-40B4-BE49-F238E27FC236}">
                  <a16:creationId xmlns:a16="http://schemas.microsoft.com/office/drawing/2014/main" id="{0259AB4C-8B9A-4A09-BCCE-76C88189E642}"/>
                </a:ext>
              </a:extLst>
            </p:cNvPr>
            <p:cNvSpPr/>
            <p:nvPr userDrawn="1"/>
          </p:nvSpPr>
          <p:spPr>
            <a:xfrm>
              <a:off x="2812777" y="5544979"/>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883F8E6C-F20E-4F9E-80CE-638B40F18674}"/>
                </a:ext>
              </a:extLst>
            </p:cNvPr>
            <p:cNvSpPr/>
            <p:nvPr userDrawn="1"/>
          </p:nvSpPr>
          <p:spPr>
            <a:xfrm>
              <a:off x="3763005" y="5540971"/>
              <a:ext cx="195123" cy="195123"/>
            </a:xfrm>
            <a:prstGeom prst="ellipse">
              <a:avLst/>
            </a:prstGeom>
            <a:solidFill>
              <a:schemeClr val="bg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505143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History and purpos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lvl1pPr>
              <a:defRPr>
                <a:solidFill>
                  <a:schemeClr val="accent3"/>
                </a:solidFill>
              </a:defRPr>
            </a:lvl1pPr>
          </a:lstStyle>
          <a:p>
            <a:r>
              <a:rPr lang="en-US"/>
              <a:t>Click to edit Master title style</a:t>
            </a:r>
            <a:endParaRPr lang="en-GB"/>
          </a:p>
        </p:txBody>
      </p:sp>
      <p:grpSp>
        <p:nvGrpSpPr>
          <p:cNvPr id="76" name="Group 75">
            <a:extLst>
              <a:ext uri="{FF2B5EF4-FFF2-40B4-BE49-F238E27FC236}">
                <a16:creationId xmlns:a16="http://schemas.microsoft.com/office/drawing/2014/main" id="{58198FF6-A811-4863-92A0-3CB4838A52C9}"/>
              </a:ext>
            </a:extLst>
          </p:cNvPr>
          <p:cNvGrpSpPr/>
          <p:nvPr userDrawn="1"/>
        </p:nvGrpSpPr>
        <p:grpSpPr>
          <a:xfrm>
            <a:off x="196056" y="3302878"/>
            <a:ext cx="683648" cy="1576446"/>
            <a:chOff x="196056" y="3155204"/>
            <a:chExt cx="683648" cy="1576446"/>
          </a:xfrm>
        </p:grpSpPr>
        <p:cxnSp>
          <p:nvCxnSpPr>
            <p:cNvPr id="5" name="Straight Connector 4">
              <a:extLst>
                <a:ext uri="{FF2B5EF4-FFF2-40B4-BE49-F238E27FC236}">
                  <a16:creationId xmlns:a16="http://schemas.microsoft.com/office/drawing/2014/main" id="{F9C3FEB3-042F-4308-AE4E-8B9931149BAF}"/>
                </a:ext>
              </a:extLst>
            </p:cNvPr>
            <p:cNvCxnSpPr>
              <a:cxnSpLocks/>
            </p:cNvCxnSpPr>
            <p:nvPr userDrawn="1"/>
          </p:nvCxnSpPr>
          <p:spPr>
            <a:xfrm>
              <a:off x="537880"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EC6D73B-19D5-4603-AE3E-88915B6E881E}"/>
                </a:ext>
              </a:extLst>
            </p:cNvPr>
            <p:cNvSpPr txBox="1"/>
            <p:nvPr userDrawn="1"/>
          </p:nvSpPr>
          <p:spPr>
            <a:xfrm>
              <a:off x="22843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2005</a:t>
              </a:r>
              <a:endParaRPr lang="en-GB" sz="1600" spc="200" dirty="0">
                <a:solidFill>
                  <a:schemeClr val="accent3"/>
                </a:solidFill>
              </a:endParaRPr>
            </a:p>
          </p:txBody>
        </p:sp>
        <p:grpSp>
          <p:nvGrpSpPr>
            <p:cNvPr id="13" name="Group 12">
              <a:extLst>
                <a:ext uri="{FF2B5EF4-FFF2-40B4-BE49-F238E27FC236}">
                  <a16:creationId xmlns:a16="http://schemas.microsoft.com/office/drawing/2014/main" id="{27F9B7A0-30FB-483C-875B-1D6B32FD393D}"/>
                </a:ext>
              </a:extLst>
            </p:cNvPr>
            <p:cNvGrpSpPr/>
            <p:nvPr userDrawn="1"/>
          </p:nvGrpSpPr>
          <p:grpSpPr>
            <a:xfrm>
              <a:off x="196056" y="4175441"/>
              <a:ext cx="683648" cy="556209"/>
              <a:chOff x="1154237" y="4069731"/>
              <a:chExt cx="1318010" cy="1072319"/>
            </a:xfrm>
          </p:grpSpPr>
          <p:sp>
            <p:nvSpPr>
              <p:cNvPr id="66" name="TextBox 65">
                <a:extLst>
                  <a:ext uri="{FF2B5EF4-FFF2-40B4-BE49-F238E27FC236}">
                    <a16:creationId xmlns:a16="http://schemas.microsoft.com/office/drawing/2014/main" id="{1DEEE321-86B4-4DEE-812F-E3C00C9A44BA}"/>
                  </a:ext>
                </a:extLst>
              </p:cNvPr>
              <p:cNvSpPr txBox="1"/>
              <p:nvPr/>
            </p:nvSpPr>
            <p:spPr>
              <a:xfrm>
                <a:off x="1154237" y="4724649"/>
                <a:ext cx="1318010"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 </a:t>
                </a:r>
                <a:br>
                  <a:rPr lang="en-GB" sz="1100" dirty="0">
                    <a:solidFill>
                      <a:schemeClr val="bg1"/>
                    </a:solidFill>
                  </a:rPr>
                </a:br>
                <a:r>
                  <a:rPr lang="en-GB" sz="1100" dirty="0">
                    <a:solidFill>
                      <a:schemeClr val="bg1"/>
                    </a:solidFill>
                  </a:rPr>
                  <a:t>Founded</a:t>
                </a:r>
              </a:p>
            </p:txBody>
          </p:sp>
          <p:pic>
            <p:nvPicPr>
              <p:cNvPr id="67" name="Picture 66">
                <a:extLst>
                  <a:ext uri="{FF2B5EF4-FFF2-40B4-BE49-F238E27FC236}">
                    <a16:creationId xmlns:a16="http://schemas.microsoft.com/office/drawing/2014/main" id="{672E06DD-47DB-47C5-9F0E-0238080A3C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7759"/>
              <a:stretch/>
            </p:blipFill>
            <p:spPr>
              <a:xfrm>
                <a:off x="1453541" y="4069731"/>
                <a:ext cx="664542" cy="546552"/>
              </a:xfrm>
              <a:prstGeom prst="rect">
                <a:avLst/>
              </a:prstGeom>
              <a:noFill/>
            </p:spPr>
          </p:pic>
        </p:grpSp>
      </p:grpSp>
      <p:grpSp>
        <p:nvGrpSpPr>
          <p:cNvPr id="73" name="Group 72">
            <a:extLst>
              <a:ext uri="{FF2B5EF4-FFF2-40B4-BE49-F238E27FC236}">
                <a16:creationId xmlns:a16="http://schemas.microsoft.com/office/drawing/2014/main" id="{56A31DD2-414C-44C4-AD61-B472B0D8DD45}"/>
              </a:ext>
            </a:extLst>
          </p:cNvPr>
          <p:cNvGrpSpPr/>
          <p:nvPr userDrawn="1"/>
        </p:nvGrpSpPr>
        <p:grpSpPr>
          <a:xfrm>
            <a:off x="2302279" y="3302878"/>
            <a:ext cx="854197" cy="1960469"/>
            <a:chOff x="3284833" y="3155204"/>
            <a:chExt cx="854197" cy="1960469"/>
          </a:xfrm>
        </p:grpSpPr>
        <p:cxnSp>
          <p:nvCxnSpPr>
            <p:cNvPr id="8" name="Straight Connector 7">
              <a:extLst>
                <a:ext uri="{FF2B5EF4-FFF2-40B4-BE49-F238E27FC236}">
                  <a16:creationId xmlns:a16="http://schemas.microsoft.com/office/drawing/2014/main" id="{0C6C2F40-9D4A-4349-93ED-C9B341312DC5}"/>
                </a:ext>
              </a:extLst>
            </p:cNvPr>
            <p:cNvCxnSpPr>
              <a:cxnSpLocks/>
            </p:cNvCxnSpPr>
            <p:nvPr userDrawn="1"/>
          </p:nvCxnSpPr>
          <p:spPr>
            <a:xfrm>
              <a:off x="3667520"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2E067AE-738A-40C5-9734-FE0DA6AD40C1}"/>
                </a:ext>
              </a:extLst>
            </p:cNvPr>
            <p:cNvSpPr txBox="1"/>
            <p:nvPr userDrawn="1"/>
          </p:nvSpPr>
          <p:spPr>
            <a:xfrm>
              <a:off x="335807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2011</a:t>
              </a:r>
              <a:endParaRPr lang="en-GB" sz="1600" spc="200" dirty="0">
                <a:solidFill>
                  <a:schemeClr val="accent3"/>
                </a:solidFill>
              </a:endParaRPr>
            </a:p>
          </p:txBody>
        </p:sp>
        <p:grpSp>
          <p:nvGrpSpPr>
            <p:cNvPr id="15" name="Group 14">
              <a:extLst>
                <a:ext uri="{FF2B5EF4-FFF2-40B4-BE49-F238E27FC236}">
                  <a16:creationId xmlns:a16="http://schemas.microsoft.com/office/drawing/2014/main" id="{61FDC0DA-BCA2-457C-A163-5040DF02FD0E}"/>
                </a:ext>
              </a:extLst>
            </p:cNvPr>
            <p:cNvGrpSpPr/>
            <p:nvPr userDrawn="1"/>
          </p:nvGrpSpPr>
          <p:grpSpPr>
            <a:xfrm>
              <a:off x="3284833" y="4146059"/>
              <a:ext cx="854197" cy="969614"/>
              <a:chOff x="9341689" y="4008653"/>
              <a:chExt cx="1646811" cy="1869323"/>
            </a:xfrm>
          </p:grpSpPr>
          <p:sp>
            <p:nvSpPr>
              <p:cNvPr id="62" name="TextBox 61">
                <a:extLst>
                  <a:ext uri="{FF2B5EF4-FFF2-40B4-BE49-F238E27FC236}">
                    <a16:creationId xmlns:a16="http://schemas.microsoft.com/office/drawing/2014/main" id="{B20FE533-80F5-4965-B2F0-28C9F75E7CF2}"/>
                  </a:ext>
                </a:extLst>
              </p:cNvPr>
              <p:cNvSpPr txBox="1"/>
              <p:nvPr/>
            </p:nvSpPr>
            <p:spPr>
              <a:xfrm>
                <a:off x="9413698" y="4968420"/>
                <a:ext cx="1574802" cy="909556"/>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 attains full </a:t>
                </a:r>
                <a:br>
                  <a:rPr lang="en-GB" sz="1100" dirty="0">
                    <a:solidFill>
                      <a:schemeClr val="bg1"/>
                    </a:solidFill>
                  </a:rPr>
                </a:br>
                <a:r>
                  <a:rPr lang="en-GB" sz="1100" dirty="0">
                    <a:solidFill>
                      <a:schemeClr val="bg1"/>
                    </a:solidFill>
                  </a:rPr>
                  <a:t>members status </a:t>
                </a:r>
                <a:br>
                  <a:rPr lang="en-GB" sz="1100" dirty="0">
                    <a:solidFill>
                      <a:schemeClr val="bg1"/>
                    </a:solidFill>
                  </a:rPr>
                </a:br>
                <a:r>
                  <a:rPr lang="en-GB" sz="1100" dirty="0">
                    <a:solidFill>
                      <a:schemeClr val="bg1"/>
                    </a:solidFill>
                  </a:rPr>
                  <a:t>with ISEAL</a:t>
                </a:r>
              </a:p>
              <a:p>
                <a:pPr algn="ctr">
                  <a:lnSpc>
                    <a:spcPct val="90000"/>
                  </a:lnSpc>
                  <a:spcAft>
                    <a:spcPts val="600"/>
                  </a:spcAft>
                </a:pPr>
                <a:endParaRPr lang="en-GB" sz="1100" dirty="0">
                  <a:solidFill>
                    <a:schemeClr val="bg1"/>
                  </a:solidFill>
                </a:endParaRPr>
              </a:p>
            </p:txBody>
          </p:sp>
          <p:pic>
            <p:nvPicPr>
              <p:cNvPr id="63" name="Picture 62">
                <a:extLst>
                  <a:ext uri="{FF2B5EF4-FFF2-40B4-BE49-F238E27FC236}">
                    <a16:creationId xmlns:a16="http://schemas.microsoft.com/office/drawing/2014/main" id="{8ECC6B77-5209-40B1-BC8B-B7EF50E3DC0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41689" y="4008653"/>
                <a:ext cx="1388717" cy="665185"/>
              </a:xfrm>
              <a:prstGeom prst="rect">
                <a:avLst/>
              </a:prstGeom>
            </p:spPr>
          </p:pic>
        </p:grpSp>
      </p:grpSp>
      <p:grpSp>
        <p:nvGrpSpPr>
          <p:cNvPr id="74" name="Group 73">
            <a:extLst>
              <a:ext uri="{FF2B5EF4-FFF2-40B4-BE49-F238E27FC236}">
                <a16:creationId xmlns:a16="http://schemas.microsoft.com/office/drawing/2014/main" id="{2594C8A5-DE27-4374-A83F-31A69BD710F7}"/>
              </a:ext>
            </a:extLst>
          </p:cNvPr>
          <p:cNvGrpSpPr/>
          <p:nvPr userDrawn="1"/>
        </p:nvGrpSpPr>
        <p:grpSpPr>
          <a:xfrm>
            <a:off x="3315885" y="3302878"/>
            <a:ext cx="683648" cy="1369203"/>
            <a:chOff x="4298439" y="3155204"/>
            <a:chExt cx="683648" cy="1369203"/>
          </a:xfrm>
        </p:grpSpPr>
        <p:cxnSp>
          <p:nvCxnSpPr>
            <p:cNvPr id="19" name="Straight Connector 18">
              <a:extLst>
                <a:ext uri="{FF2B5EF4-FFF2-40B4-BE49-F238E27FC236}">
                  <a16:creationId xmlns:a16="http://schemas.microsoft.com/office/drawing/2014/main" id="{82AF7B3D-279B-4528-9062-4448651C83B8}"/>
                </a:ext>
              </a:extLst>
            </p:cNvPr>
            <p:cNvCxnSpPr>
              <a:cxnSpLocks/>
            </p:cNvCxnSpPr>
            <p:nvPr userDrawn="1"/>
          </p:nvCxnSpPr>
          <p:spPr>
            <a:xfrm>
              <a:off x="4640263"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640B8E4-6E50-4A7B-A5FB-AAE80D97EDE7}"/>
                </a:ext>
              </a:extLst>
            </p:cNvPr>
            <p:cNvSpPr txBox="1"/>
            <p:nvPr userDrawn="1"/>
          </p:nvSpPr>
          <p:spPr>
            <a:xfrm>
              <a:off x="4330818"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2012</a:t>
              </a:r>
              <a:endParaRPr lang="en-GB" sz="1600" spc="200" dirty="0">
                <a:solidFill>
                  <a:schemeClr val="accent3"/>
                </a:solidFill>
              </a:endParaRPr>
            </a:p>
          </p:txBody>
        </p:sp>
        <p:grpSp>
          <p:nvGrpSpPr>
            <p:cNvPr id="29" name="Group 28">
              <a:extLst>
                <a:ext uri="{FF2B5EF4-FFF2-40B4-BE49-F238E27FC236}">
                  <a16:creationId xmlns:a16="http://schemas.microsoft.com/office/drawing/2014/main" id="{D1BAD6A5-BFEE-4F84-BFE9-51A6BEBC1C34}"/>
                </a:ext>
              </a:extLst>
            </p:cNvPr>
            <p:cNvGrpSpPr/>
            <p:nvPr userDrawn="1"/>
          </p:nvGrpSpPr>
          <p:grpSpPr>
            <a:xfrm>
              <a:off x="4298439" y="4117399"/>
              <a:ext cx="683648" cy="407008"/>
              <a:chOff x="1175565" y="3992112"/>
              <a:chExt cx="1318010" cy="784673"/>
            </a:xfrm>
          </p:grpSpPr>
          <p:sp>
            <p:nvSpPr>
              <p:cNvPr id="58" name="TextBox 57">
                <a:extLst>
                  <a:ext uri="{FF2B5EF4-FFF2-40B4-BE49-F238E27FC236}">
                    <a16:creationId xmlns:a16="http://schemas.microsoft.com/office/drawing/2014/main" id="{40C152E3-E378-426A-98BF-21709E022C5D}"/>
                  </a:ext>
                </a:extLst>
              </p:cNvPr>
              <p:cNvSpPr txBox="1"/>
              <p:nvPr/>
            </p:nvSpPr>
            <p:spPr>
              <a:xfrm>
                <a:off x="1175565" y="4359384"/>
                <a:ext cx="1318010"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First </a:t>
                </a:r>
                <a:br>
                  <a:rPr lang="en-GB" sz="1100" dirty="0">
                    <a:solidFill>
                      <a:schemeClr val="bg1"/>
                    </a:solidFill>
                  </a:rPr>
                </a:br>
                <a:r>
                  <a:rPr lang="en-GB" sz="1100" dirty="0">
                    <a:solidFill>
                      <a:schemeClr val="bg1"/>
                    </a:solidFill>
                  </a:rPr>
                  <a:t>RJC </a:t>
                </a:r>
                <a:r>
                  <a:rPr lang="en-GB" sz="1100" dirty="0" err="1">
                    <a:solidFill>
                      <a:schemeClr val="bg1"/>
                    </a:solidFill>
                  </a:rPr>
                  <a:t>CoC</a:t>
                </a:r>
                <a:endParaRPr lang="en-GB" sz="1100" dirty="0">
                  <a:solidFill>
                    <a:schemeClr val="bg1"/>
                  </a:solidFill>
                </a:endParaRPr>
              </a:p>
            </p:txBody>
          </p:sp>
          <p:pic>
            <p:nvPicPr>
              <p:cNvPr id="59" name="Graphic 58">
                <a:extLst>
                  <a:ext uri="{FF2B5EF4-FFF2-40B4-BE49-F238E27FC236}">
                    <a16:creationId xmlns:a16="http://schemas.microsoft.com/office/drawing/2014/main" id="{51987AF1-672E-4E2A-95A4-938C22C327B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742752" y="3992112"/>
                <a:ext cx="183636" cy="367272"/>
              </a:xfrm>
              <a:prstGeom prst="rect">
                <a:avLst/>
              </a:prstGeom>
            </p:spPr>
          </p:pic>
        </p:grpSp>
      </p:grpSp>
      <p:grpSp>
        <p:nvGrpSpPr>
          <p:cNvPr id="75" name="Group 74">
            <a:extLst>
              <a:ext uri="{FF2B5EF4-FFF2-40B4-BE49-F238E27FC236}">
                <a16:creationId xmlns:a16="http://schemas.microsoft.com/office/drawing/2014/main" id="{B39984F8-57B1-44F8-8DE6-19F7CC4529EF}"/>
              </a:ext>
            </a:extLst>
          </p:cNvPr>
          <p:cNvGrpSpPr/>
          <p:nvPr userDrawn="1"/>
        </p:nvGrpSpPr>
        <p:grpSpPr>
          <a:xfrm>
            <a:off x="4196302" y="3302878"/>
            <a:ext cx="911205" cy="1850672"/>
            <a:chOff x="5178856" y="3155204"/>
            <a:chExt cx="911205" cy="1850672"/>
          </a:xfrm>
        </p:grpSpPr>
        <p:cxnSp>
          <p:nvCxnSpPr>
            <p:cNvPr id="21" name="Straight Connector 20">
              <a:extLst>
                <a:ext uri="{FF2B5EF4-FFF2-40B4-BE49-F238E27FC236}">
                  <a16:creationId xmlns:a16="http://schemas.microsoft.com/office/drawing/2014/main" id="{9E8FF96D-BA68-43A1-B9FE-455EF2474064}"/>
                </a:ext>
              </a:extLst>
            </p:cNvPr>
            <p:cNvCxnSpPr>
              <a:cxnSpLocks/>
            </p:cNvCxnSpPr>
            <p:nvPr userDrawn="1"/>
          </p:nvCxnSpPr>
          <p:spPr>
            <a:xfrm>
              <a:off x="5634458" y="3456353"/>
              <a:ext cx="0" cy="101573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BD432F5-9BA5-4036-957C-FBFCBF17CA27}"/>
                </a:ext>
              </a:extLst>
            </p:cNvPr>
            <p:cNvSpPr txBox="1"/>
            <p:nvPr userDrawn="1"/>
          </p:nvSpPr>
          <p:spPr>
            <a:xfrm>
              <a:off x="532501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2013</a:t>
              </a:r>
              <a:endParaRPr lang="en-GB" sz="1600" spc="200" dirty="0">
                <a:solidFill>
                  <a:schemeClr val="accent3"/>
                </a:solidFill>
              </a:endParaRPr>
            </a:p>
          </p:txBody>
        </p:sp>
        <p:grpSp>
          <p:nvGrpSpPr>
            <p:cNvPr id="30" name="Group 29">
              <a:extLst>
                <a:ext uri="{FF2B5EF4-FFF2-40B4-BE49-F238E27FC236}">
                  <a16:creationId xmlns:a16="http://schemas.microsoft.com/office/drawing/2014/main" id="{E4974581-7BC3-4C58-9657-E60DB66E7594}"/>
                </a:ext>
              </a:extLst>
            </p:cNvPr>
            <p:cNvGrpSpPr/>
            <p:nvPr userDrawn="1"/>
          </p:nvGrpSpPr>
          <p:grpSpPr>
            <a:xfrm>
              <a:off x="5178856" y="4561452"/>
              <a:ext cx="911205" cy="444424"/>
              <a:chOff x="3041392" y="4872134"/>
              <a:chExt cx="1756718" cy="856807"/>
            </a:xfrm>
          </p:grpSpPr>
          <p:sp>
            <p:nvSpPr>
              <p:cNvPr id="56" name="TextBox 55">
                <a:extLst>
                  <a:ext uri="{FF2B5EF4-FFF2-40B4-BE49-F238E27FC236}">
                    <a16:creationId xmlns:a16="http://schemas.microsoft.com/office/drawing/2014/main" id="{5D88A80E-4BE1-46D4-8063-DB8E2B26BEC1}"/>
                  </a:ext>
                </a:extLst>
              </p:cNvPr>
              <p:cNvSpPr txBox="1"/>
              <p:nvPr/>
            </p:nvSpPr>
            <p:spPr>
              <a:xfrm>
                <a:off x="3041392" y="5311540"/>
                <a:ext cx="17567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Second</a:t>
                </a:r>
                <a:br>
                  <a:rPr lang="en-GB" sz="1100" dirty="0">
                    <a:solidFill>
                      <a:schemeClr val="bg1"/>
                    </a:solidFill>
                  </a:rPr>
                </a:br>
                <a:r>
                  <a:rPr lang="en-GB" sz="1100" dirty="0">
                    <a:solidFill>
                      <a:schemeClr val="bg1"/>
                    </a:solidFill>
                  </a:rPr>
                  <a:t>RJC COP</a:t>
                </a:r>
              </a:p>
            </p:txBody>
          </p:sp>
          <p:pic>
            <p:nvPicPr>
              <p:cNvPr id="57" name="Graphic 56">
                <a:extLst>
                  <a:ext uri="{FF2B5EF4-FFF2-40B4-BE49-F238E27FC236}">
                    <a16:creationId xmlns:a16="http://schemas.microsoft.com/office/drawing/2014/main" id="{1F6F0ED1-959D-4A89-9BCE-89C90EBA30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35134" y="4872134"/>
                <a:ext cx="369234" cy="343770"/>
              </a:xfrm>
              <a:prstGeom prst="rect">
                <a:avLst/>
              </a:prstGeom>
            </p:spPr>
          </p:pic>
        </p:grpSp>
      </p:grpSp>
      <p:grpSp>
        <p:nvGrpSpPr>
          <p:cNvPr id="77" name="Group 76">
            <a:extLst>
              <a:ext uri="{FF2B5EF4-FFF2-40B4-BE49-F238E27FC236}">
                <a16:creationId xmlns:a16="http://schemas.microsoft.com/office/drawing/2014/main" id="{64096606-3619-4C09-8636-D8B1FCD0FA5E}"/>
              </a:ext>
            </a:extLst>
          </p:cNvPr>
          <p:cNvGrpSpPr/>
          <p:nvPr userDrawn="1"/>
        </p:nvGrpSpPr>
        <p:grpSpPr>
          <a:xfrm>
            <a:off x="5202943" y="3302878"/>
            <a:ext cx="1089896" cy="1365684"/>
            <a:chOff x="6185497" y="3155204"/>
            <a:chExt cx="1089896" cy="1365684"/>
          </a:xfrm>
        </p:grpSpPr>
        <p:cxnSp>
          <p:nvCxnSpPr>
            <p:cNvPr id="23" name="Straight Connector 22">
              <a:extLst>
                <a:ext uri="{FF2B5EF4-FFF2-40B4-BE49-F238E27FC236}">
                  <a16:creationId xmlns:a16="http://schemas.microsoft.com/office/drawing/2014/main" id="{28FB76DC-2B41-4254-8CA4-D5E109D33422}"/>
                </a:ext>
              </a:extLst>
            </p:cNvPr>
            <p:cNvCxnSpPr>
              <a:cxnSpLocks/>
            </p:cNvCxnSpPr>
            <p:nvPr userDrawn="1"/>
          </p:nvCxnSpPr>
          <p:spPr>
            <a:xfrm>
              <a:off x="6730445"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CBEF87F-E851-4472-B05E-4017C974899A}"/>
                </a:ext>
              </a:extLst>
            </p:cNvPr>
            <p:cNvSpPr txBox="1"/>
            <p:nvPr userDrawn="1"/>
          </p:nvSpPr>
          <p:spPr>
            <a:xfrm>
              <a:off x="6421000"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2015</a:t>
              </a:r>
              <a:endParaRPr lang="en-GB" sz="1600" spc="200" dirty="0">
                <a:solidFill>
                  <a:schemeClr val="accent3"/>
                </a:solidFill>
              </a:endParaRPr>
            </a:p>
          </p:txBody>
        </p:sp>
        <p:grpSp>
          <p:nvGrpSpPr>
            <p:cNvPr id="31" name="Group 30">
              <a:extLst>
                <a:ext uri="{FF2B5EF4-FFF2-40B4-BE49-F238E27FC236}">
                  <a16:creationId xmlns:a16="http://schemas.microsoft.com/office/drawing/2014/main" id="{F83E21BF-9C95-43BA-B19D-B4E9AA296C3E}"/>
                </a:ext>
              </a:extLst>
            </p:cNvPr>
            <p:cNvGrpSpPr/>
            <p:nvPr userDrawn="1"/>
          </p:nvGrpSpPr>
          <p:grpSpPr>
            <a:xfrm>
              <a:off x="6185497" y="4106832"/>
              <a:ext cx="1089896" cy="414056"/>
              <a:chOff x="4954323" y="3978524"/>
              <a:chExt cx="2101218" cy="798261"/>
            </a:xfrm>
          </p:grpSpPr>
          <p:sp>
            <p:nvSpPr>
              <p:cNvPr id="54" name="TextBox 53">
                <a:extLst>
                  <a:ext uri="{FF2B5EF4-FFF2-40B4-BE49-F238E27FC236}">
                    <a16:creationId xmlns:a16="http://schemas.microsoft.com/office/drawing/2014/main" id="{0FA0D393-B049-4826-AEF2-99D52C6853B9}"/>
                  </a:ext>
                </a:extLst>
              </p:cNvPr>
              <p:cNvSpPr txBox="1"/>
              <p:nvPr/>
            </p:nvSpPr>
            <p:spPr>
              <a:xfrm>
                <a:off x="4954323" y="4359384"/>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Grows </a:t>
                </a:r>
                <a:br>
                  <a:rPr lang="en-GB" sz="1100" dirty="0">
                    <a:solidFill>
                      <a:schemeClr val="bg1"/>
                    </a:solidFill>
                  </a:rPr>
                </a:br>
                <a:r>
                  <a:rPr lang="en-GB" sz="1100" dirty="0">
                    <a:solidFill>
                      <a:schemeClr val="bg1"/>
                    </a:solidFill>
                  </a:rPr>
                  <a:t>Indian market </a:t>
                </a:r>
              </a:p>
            </p:txBody>
          </p:sp>
          <p:pic>
            <p:nvPicPr>
              <p:cNvPr id="55" name="Graphic 54">
                <a:extLst>
                  <a:ext uri="{FF2B5EF4-FFF2-40B4-BE49-F238E27FC236}">
                    <a16:creationId xmlns:a16="http://schemas.microsoft.com/office/drawing/2014/main" id="{F62061DE-1C22-4053-A5F1-8D8F0D8C58F9}"/>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825291" y="3978524"/>
                <a:ext cx="359282" cy="417401"/>
              </a:xfrm>
              <a:prstGeom prst="rect">
                <a:avLst/>
              </a:prstGeom>
            </p:spPr>
          </p:pic>
        </p:grpSp>
      </p:grpSp>
      <p:grpSp>
        <p:nvGrpSpPr>
          <p:cNvPr id="78" name="Group 77">
            <a:extLst>
              <a:ext uri="{FF2B5EF4-FFF2-40B4-BE49-F238E27FC236}">
                <a16:creationId xmlns:a16="http://schemas.microsoft.com/office/drawing/2014/main" id="{79AEFB5A-1424-49F6-90C4-CCB903FC7EFB}"/>
              </a:ext>
            </a:extLst>
          </p:cNvPr>
          <p:cNvGrpSpPr/>
          <p:nvPr userDrawn="1"/>
        </p:nvGrpSpPr>
        <p:grpSpPr>
          <a:xfrm>
            <a:off x="6324964" y="3302878"/>
            <a:ext cx="1089896" cy="1857696"/>
            <a:chOff x="7307518" y="3155204"/>
            <a:chExt cx="1089896" cy="1857696"/>
          </a:xfrm>
        </p:grpSpPr>
        <p:cxnSp>
          <p:nvCxnSpPr>
            <p:cNvPr id="25" name="Straight Connector 24">
              <a:extLst>
                <a:ext uri="{FF2B5EF4-FFF2-40B4-BE49-F238E27FC236}">
                  <a16:creationId xmlns:a16="http://schemas.microsoft.com/office/drawing/2014/main" id="{F74284C0-8B9B-48A0-BC3C-1DFDBE5FA013}"/>
                </a:ext>
              </a:extLst>
            </p:cNvPr>
            <p:cNvCxnSpPr>
              <a:cxnSpLocks/>
            </p:cNvCxnSpPr>
            <p:nvPr userDrawn="1"/>
          </p:nvCxnSpPr>
          <p:spPr>
            <a:xfrm>
              <a:off x="7852466" y="3456353"/>
              <a:ext cx="0" cy="1015739"/>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4668491-1F00-4235-9605-1CA59A8EF3B8}"/>
                </a:ext>
              </a:extLst>
            </p:cNvPr>
            <p:cNvSpPr txBox="1"/>
            <p:nvPr userDrawn="1"/>
          </p:nvSpPr>
          <p:spPr>
            <a:xfrm>
              <a:off x="7543021"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2017</a:t>
              </a:r>
              <a:endParaRPr lang="en-GB" sz="1600" spc="200" dirty="0">
                <a:solidFill>
                  <a:schemeClr val="accent3"/>
                </a:solidFill>
              </a:endParaRPr>
            </a:p>
          </p:txBody>
        </p:sp>
        <p:grpSp>
          <p:nvGrpSpPr>
            <p:cNvPr id="32" name="Group 31">
              <a:extLst>
                <a:ext uri="{FF2B5EF4-FFF2-40B4-BE49-F238E27FC236}">
                  <a16:creationId xmlns:a16="http://schemas.microsoft.com/office/drawing/2014/main" id="{DACFE26D-09C2-4CBB-BD57-A2B0EDDC69CB}"/>
                </a:ext>
              </a:extLst>
            </p:cNvPr>
            <p:cNvGrpSpPr/>
            <p:nvPr userDrawn="1"/>
          </p:nvGrpSpPr>
          <p:grpSpPr>
            <a:xfrm>
              <a:off x="7307518" y="4562511"/>
              <a:ext cx="1089896" cy="450389"/>
              <a:chOff x="7039504" y="4860633"/>
              <a:chExt cx="2101218" cy="868308"/>
            </a:xfrm>
          </p:grpSpPr>
          <p:sp>
            <p:nvSpPr>
              <p:cNvPr id="52" name="TextBox 51">
                <a:extLst>
                  <a:ext uri="{FF2B5EF4-FFF2-40B4-BE49-F238E27FC236}">
                    <a16:creationId xmlns:a16="http://schemas.microsoft.com/office/drawing/2014/main" id="{663181D9-A70E-4BD2-9919-92B4F587AD66}"/>
                  </a:ext>
                </a:extLst>
              </p:cNvPr>
              <p:cNvSpPr txBox="1"/>
              <p:nvPr/>
            </p:nvSpPr>
            <p:spPr>
              <a:xfrm>
                <a:off x="7039504" y="5311540"/>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Second </a:t>
                </a:r>
                <a:br>
                  <a:rPr lang="en-GB" sz="1100" dirty="0">
                    <a:solidFill>
                      <a:schemeClr val="bg1"/>
                    </a:solidFill>
                  </a:rPr>
                </a:br>
                <a:r>
                  <a:rPr lang="en-GB" sz="1100" dirty="0">
                    <a:solidFill>
                      <a:schemeClr val="bg1"/>
                    </a:solidFill>
                  </a:rPr>
                  <a:t>RJC CoC</a:t>
                </a:r>
              </a:p>
            </p:txBody>
          </p:sp>
          <p:pic>
            <p:nvPicPr>
              <p:cNvPr id="53" name="Graphic 52">
                <a:extLst>
                  <a:ext uri="{FF2B5EF4-FFF2-40B4-BE49-F238E27FC236}">
                    <a16:creationId xmlns:a16="http://schemas.microsoft.com/office/drawing/2014/main" id="{273862E7-F2C7-4EBC-B51F-061BC6527066}"/>
                  </a:ext>
                </a:extLst>
              </p:cNvPr>
              <p:cNvPicPr>
                <a:picLocks/>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998295" y="4860633"/>
                <a:ext cx="183636" cy="367272"/>
              </a:xfrm>
              <a:prstGeom prst="rect">
                <a:avLst/>
              </a:prstGeom>
            </p:spPr>
          </p:pic>
        </p:grpSp>
      </p:grpSp>
      <p:grpSp>
        <p:nvGrpSpPr>
          <p:cNvPr id="72" name="Group 71">
            <a:extLst>
              <a:ext uri="{FF2B5EF4-FFF2-40B4-BE49-F238E27FC236}">
                <a16:creationId xmlns:a16="http://schemas.microsoft.com/office/drawing/2014/main" id="{A5B6DC8D-FBA3-4174-8023-48E972F5D6EA}"/>
              </a:ext>
            </a:extLst>
          </p:cNvPr>
          <p:cNvGrpSpPr/>
          <p:nvPr userDrawn="1"/>
        </p:nvGrpSpPr>
        <p:grpSpPr>
          <a:xfrm>
            <a:off x="908040" y="3302878"/>
            <a:ext cx="1115281" cy="2779469"/>
            <a:chOff x="1890594" y="3155204"/>
            <a:chExt cx="1115281" cy="2779469"/>
          </a:xfrm>
        </p:grpSpPr>
        <p:cxnSp>
          <p:nvCxnSpPr>
            <p:cNvPr id="7" name="Straight Connector 6">
              <a:extLst>
                <a:ext uri="{FF2B5EF4-FFF2-40B4-BE49-F238E27FC236}">
                  <a16:creationId xmlns:a16="http://schemas.microsoft.com/office/drawing/2014/main" id="{12BFCFCF-D60F-48C8-8074-81C9210E275B}"/>
                </a:ext>
              </a:extLst>
            </p:cNvPr>
            <p:cNvCxnSpPr>
              <a:cxnSpLocks/>
            </p:cNvCxnSpPr>
            <p:nvPr userDrawn="1"/>
          </p:nvCxnSpPr>
          <p:spPr>
            <a:xfrm>
              <a:off x="2435543" y="3456353"/>
              <a:ext cx="0" cy="50787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928EE08-BCFD-4182-8747-42C3BD441284}"/>
                </a:ext>
              </a:extLst>
            </p:cNvPr>
            <p:cNvSpPr txBox="1"/>
            <p:nvPr userDrawn="1"/>
          </p:nvSpPr>
          <p:spPr>
            <a:xfrm>
              <a:off x="2126097"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2009</a:t>
              </a:r>
              <a:endParaRPr lang="en-GB" sz="1600" spc="200" dirty="0">
                <a:solidFill>
                  <a:schemeClr val="accent3"/>
                </a:solidFill>
              </a:endParaRPr>
            </a:p>
          </p:txBody>
        </p:sp>
        <p:sp>
          <p:nvSpPr>
            <p:cNvPr id="16" name="TextBox 15">
              <a:extLst>
                <a:ext uri="{FF2B5EF4-FFF2-40B4-BE49-F238E27FC236}">
                  <a16:creationId xmlns:a16="http://schemas.microsoft.com/office/drawing/2014/main" id="{993984B7-2EA1-4E17-B9DF-CBA94638CDEC}"/>
                </a:ext>
              </a:extLst>
            </p:cNvPr>
            <p:cNvSpPr txBox="1"/>
            <p:nvPr userDrawn="1"/>
          </p:nvSpPr>
          <p:spPr>
            <a:xfrm>
              <a:off x="1890594" y="4526869"/>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Participant status</a:t>
              </a:r>
              <a:br>
                <a:rPr lang="en-GB" sz="1100" dirty="0">
                  <a:solidFill>
                    <a:schemeClr val="bg1"/>
                  </a:solidFill>
                </a:rPr>
              </a:br>
              <a:r>
                <a:rPr lang="en-GB" sz="1100" dirty="0">
                  <a:solidFill>
                    <a:schemeClr val="bg1"/>
                  </a:solidFill>
                </a:rPr>
                <a:t>UN Global Compact</a:t>
              </a:r>
            </a:p>
          </p:txBody>
        </p:sp>
        <p:grpSp>
          <p:nvGrpSpPr>
            <p:cNvPr id="17" name="Group 16">
              <a:extLst>
                <a:ext uri="{FF2B5EF4-FFF2-40B4-BE49-F238E27FC236}">
                  <a16:creationId xmlns:a16="http://schemas.microsoft.com/office/drawing/2014/main" id="{CA45E2F1-3E71-4038-9F5B-DF63B193E2DC}"/>
                </a:ext>
              </a:extLst>
            </p:cNvPr>
            <p:cNvGrpSpPr/>
            <p:nvPr userDrawn="1"/>
          </p:nvGrpSpPr>
          <p:grpSpPr>
            <a:xfrm>
              <a:off x="1915978" y="5479769"/>
              <a:ext cx="1089897" cy="454904"/>
              <a:chOff x="7031116" y="4262140"/>
              <a:chExt cx="2101218" cy="877012"/>
            </a:xfrm>
          </p:grpSpPr>
          <p:sp>
            <p:nvSpPr>
              <p:cNvPr id="60" name="TextBox 59">
                <a:extLst>
                  <a:ext uri="{FF2B5EF4-FFF2-40B4-BE49-F238E27FC236}">
                    <a16:creationId xmlns:a16="http://schemas.microsoft.com/office/drawing/2014/main" id="{A82DB564-C482-4933-B91E-A6F283D804CD}"/>
                  </a:ext>
                </a:extLst>
              </p:cNvPr>
              <p:cNvSpPr txBox="1"/>
              <p:nvPr/>
            </p:nvSpPr>
            <p:spPr>
              <a:xfrm>
                <a:off x="7031116" y="4721751"/>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First </a:t>
                </a:r>
                <a:br>
                  <a:rPr lang="en-GB" sz="1100" dirty="0">
                    <a:solidFill>
                      <a:schemeClr val="bg1"/>
                    </a:solidFill>
                  </a:rPr>
                </a:br>
                <a:r>
                  <a:rPr lang="en-GB" sz="1100" dirty="0">
                    <a:solidFill>
                      <a:schemeClr val="bg1"/>
                    </a:solidFill>
                  </a:rPr>
                  <a:t>RJC COP</a:t>
                </a:r>
              </a:p>
            </p:txBody>
          </p:sp>
          <p:pic>
            <p:nvPicPr>
              <p:cNvPr id="61" name="Graphic 60">
                <a:extLst>
                  <a:ext uri="{FF2B5EF4-FFF2-40B4-BE49-F238E27FC236}">
                    <a16:creationId xmlns:a16="http://schemas.microsoft.com/office/drawing/2014/main" id="{8DE96C8F-0072-4271-89CF-E0020BBE1044}"/>
                  </a:ext>
                </a:extLst>
              </p:cNvPr>
              <p:cNvPicPr>
                <a:picLocks noChangeAspect="1"/>
              </p:cNvPicPr>
              <p:nvPr/>
            </p:nvPicPr>
            <p:blipFill>
              <a:blip r:embed="rId6">
                <a:extLst>
                  <a:ext uri="{96DAC541-7B7A-43D3-8B79-37D633B846F1}">
                    <asvg:svgBlip xmlns:asvg="http://schemas.microsoft.com/office/drawing/2016/SVG/main" r:embed="rId11"/>
                  </a:ext>
                </a:extLst>
              </a:blip>
              <a:stretch>
                <a:fillRect/>
              </a:stretch>
            </p:blipFill>
            <p:spPr>
              <a:xfrm>
                <a:off x="7896156" y="4262140"/>
                <a:ext cx="371139" cy="345544"/>
              </a:xfrm>
              <a:prstGeom prst="rect">
                <a:avLst/>
              </a:prstGeom>
            </p:spPr>
          </p:pic>
        </p:grpSp>
        <p:pic>
          <p:nvPicPr>
            <p:cNvPr id="18" name="Picture 17" descr="A picture containing room, drawing&#10;&#10;Description automatically generated">
              <a:extLst>
                <a:ext uri="{FF2B5EF4-FFF2-40B4-BE49-F238E27FC236}">
                  <a16:creationId xmlns:a16="http://schemas.microsoft.com/office/drawing/2014/main" id="{ADE9675B-F2B3-4F65-9F23-914B728FA14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2208223" y="3987864"/>
              <a:ext cx="454638" cy="533024"/>
            </a:xfrm>
            <a:prstGeom prst="rect">
              <a:avLst/>
            </a:prstGeom>
          </p:spPr>
        </p:pic>
        <p:cxnSp>
          <p:nvCxnSpPr>
            <p:cNvPr id="36" name="Straight Connector 35">
              <a:extLst>
                <a:ext uri="{FF2B5EF4-FFF2-40B4-BE49-F238E27FC236}">
                  <a16:creationId xmlns:a16="http://schemas.microsoft.com/office/drawing/2014/main" id="{394BE020-3569-497D-A0FE-61149C36F7D0}"/>
                </a:ext>
              </a:extLst>
            </p:cNvPr>
            <p:cNvCxnSpPr>
              <a:cxnSpLocks/>
            </p:cNvCxnSpPr>
            <p:nvPr userDrawn="1"/>
          </p:nvCxnSpPr>
          <p:spPr>
            <a:xfrm>
              <a:off x="2454215" y="5093211"/>
              <a:ext cx="0" cy="25815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39">
            <a:extLst>
              <a:ext uri="{FF2B5EF4-FFF2-40B4-BE49-F238E27FC236}">
                <a16:creationId xmlns:a16="http://schemas.microsoft.com/office/drawing/2014/main" id="{8A335F2C-3EEE-40B7-8B14-395FA6DA6361}"/>
              </a:ext>
            </a:extLst>
          </p:cNvPr>
          <p:cNvCxnSpPr>
            <a:cxnSpLocks/>
          </p:cNvCxnSpPr>
          <p:nvPr userDrawn="1"/>
        </p:nvCxnSpPr>
        <p:spPr>
          <a:xfrm flipH="1" flipV="1">
            <a:off x="311511" y="3766690"/>
            <a:ext cx="9585391" cy="43478"/>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A3AF890-3A0B-413B-A16C-2EA47CA58822}"/>
              </a:ext>
            </a:extLst>
          </p:cNvPr>
          <p:cNvCxnSpPr>
            <a:cxnSpLocks/>
          </p:cNvCxnSpPr>
          <p:nvPr userDrawn="1"/>
        </p:nvCxnSpPr>
        <p:spPr>
          <a:xfrm>
            <a:off x="9896902" y="3810169"/>
            <a:ext cx="1881807" cy="0"/>
          </a:xfrm>
          <a:prstGeom prst="line">
            <a:avLst/>
          </a:prstGeom>
          <a:ln w="19050">
            <a:solidFill>
              <a:schemeClr val="bg2"/>
            </a:solidFill>
            <a:prstDash val="sysDash"/>
          </a:ln>
        </p:spPr>
        <p:style>
          <a:lnRef idx="1">
            <a:schemeClr val="accent1"/>
          </a:lnRef>
          <a:fillRef idx="0">
            <a:schemeClr val="accent1"/>
          </a:fillRef>
          <a:effectRef idx="0">
            <a:schemeClr val="accent1"/>
          </a:effectRef>
          <a:fontRef idx="minor">
            <a:schemeClr val="tx1"/>
          </a:fontRef>
        </p:style>
      </p:cxnSp>
      <p:grpSp>
        <p:nvGrpSpPr>
          <p:cNvPr id="82" name="Group 81">
            <a:extLst>
              <a:ext uri="{FF2B5EF4-FFF2-40B4-BE49-F238E27FC236}">
                <a16:creationId xmlns:a16="http://schemas.microsoft.com/office/drawing/2014/main" id="{F9536D1F-B80D-4EFC-8BEC-1F2C7EF7E317}"/>
              </a:ext>
            </a:extLst>
          </p:cNvPr>
          <p:cNvGrpSpPr/>
          <p:nvPr userDrawn="1"/>
        </p:nvGrpSpPr>
        <p:grpSpPr>
          <a:xfrm>
            <a:off x="11022961" y="3302878"/>
            <a:ext cx="1089896" cy="1633839"/>
            <a:chOff x="11022961" y="3155204"/>
            <a:chExt cx="1089896" cy="1633839"/>
          </a:xfrm>
        </p:grpSpPr>
        <p:cxnSp>
          <p:nvCxnSpPr>
            <p:cNvPr id="4" name="Straight Connector 3">
              <a:extLst>
                <a:ext uri="{FF2B5EF4-FFF2-40B4-BE49-F238E27FC236}">
                  <a16:creationId xmlns:a16="http://schemas.microsoft.com/office/drawing/2014/main" id="{4A65ABCB-F1A2-487B-BBE3-E19F3AD9556D}"/>
                </a:ext>
              </a:extLst>
            </p:cNvPr>
            <p:cNvCxnSpPr>
              <a:cxnSpLocks/>
            </p:cNvCxnSpPr>
            <p:nvPr userDrawn="1"/>
          </p:nvCxnSpPr>
          <p:spPr>
            <a:xfrm>
              <a:off x="11567909"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B6B9CD2-F384-4EEE-9A2D-9D04338966B0}"/>
                </a:ext>
              </a:extLst>
            </p:cNvPr>
            <p:cNvSpPr txBox="1"/>
            <p:nvPr userDrawn="1"/>
          </p:nvSpPr>
          <p:spPr>
            <a:xfrm>
              <a:off x="11258465"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2030</a:t>
              </a:r>
              <a:endParaRPr lang="en-GB" sz="1600" spc="200" dirty="0">
                <a:solidFill>
                  <a:schemeClr val="accent3"/>
                </a:solidFill>
              </a:endParaRPr>
            </a:p>
          </p:txBody>
        </p:sp>
        <p:sp>
          <p:nvSpPr>
            <p:cNvPr id="35" name="TextBox 34">
              <a:extLst>
                <a:ext uri="{FF2B5EF4-FFF2-40B4-BE49-F238E27FC236}">
                  <a16:creationId xmlns:a16="http://schemas.microsoft.com/office/drawing/2014/main" id="{D2C3C76D-76EF-445D-8025-F1FA6B9A4FE5}"/>
                </a:ext>
              </a:extLst>
            </p:cNvPr>
            <p:cNvSpPr txBox="1"/>
            <p:nvPr userDrawn="1"/>
          </p:nvSpPr>
          <p:spPr>
            <a:xfrm>
              <a:off x="11022961" y="4572538"/>
              <a:ext cx="1089896"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Agenda 2030</a:t>
              </a:r>
            </a:p>
          </p:txBody>
        </p:sp>
        <p:pic>
          <p:nvPicPr>
            <p:cNvPr id="44" name="Picture 43" descr="A picture containing window&#10;&#10;Description automatically generated">
              <a:extLst>
                <a:ext uri="{FF2B5EF4-FFF2-40B4-BE49-F238E27FC236}">
                  <a16:creationId xmlns:a16="http://schemas.microsoft.com/office/drawing/2014/main" id="{C1FBFD38-3375-4299-B2A1-467861B1EE49}"/>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89190" y="4182040"/>
              <a:ext cx="364096" cy="364096"/>
            </a:xfrm>
            <a:prstGeom prst="rect">
              <a:avLst/>
            </a:prstGeom>
          </p:spPr>
        </p:pic>
      </p:grpSp>
      <p:grpSp>
        <p:nvGrpSpPr>
          <p:cNvPr id="79" name="Group 78">
            <a:extLst>
              <a:ext uri="{FF2B5EF4-FFF2-40B4-BE49-F238E27FC236}">
                <a16:creationId xmlns:a16="http://schemas.microsoft.com/office/drawing/2014/main" id="{C3CAAECB-E1B1-45B0-B2BA-396B00F0B605}"/>
              </a:ext>
            </a:extLst>
          </p:cNvPr>
          <p:cNvGrpSpPr/>
          <p:nvPr userDrawn="1"/>
        </p:nvGrpSpPr>
        <p:grpSpPr>
          <a:xfrm>
            <a:off x="7239376" y="3302878"/>
            <a:ext cx="1125737" cy="2751615"/>
            <a:chOff x="8221930" y="3155204"/>
            <a:chExt cx="1125737" cy="2751615"/>
          </a:xfrm>
        </p:grpSpPr>
        <p:cxnSp>
          <p:nvCxnSpPr>
            <p:cNvPr id="27" name="Straight Connector 26">
              <a:extLst>
                <a:ext uri="{FF2B5EF4-FFF2-40B4-BE49-F238E27FC236}">
                  <a16:creationId xmlns:a16="http://schemas.microsoft.com/office/drawing/2014/main" id="{08C687BA-C9F0-4A53-BCD6-F13D236A457F}"/>
                </a:ext>
              </a:extLst>
            </p:cNvPr>
            <p:cNvCxnSpPr>
              <a:cxnSpLocks/>
            </p:cNvCxnSpPr>
            <p:nvPr userDrawn="1"/>
          </p:nvCxnSpPr>
          <p:spPr>
            <a:xfrm>
              <a:off x="8766877" y="3456353"/>
              <a:ext cx="0" cy="5974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B647A8B-A1BC-422E-BF23-1CD9FA7DDABC}"/>
                </a:ext>
              </a:extLst>
            </p:cNvPr>
            <p:cNvSpPr txBox="1"/>
            <p:nvPr userDrawn="1"/>
          </p:nvSpPr>
          <p:spPr>
            <a:xfrm>
              <a:off x="845743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2019</a:t>
              </a:r>
              <a:endParaRPr lang="en-GB" sz="1600" spc="200" dirty="0">
                <a:solidFill>
                  <a:schemeClr val="accent3"/>
                </a:solidFill>
              </a:endParaRPr>
            </a:p>
          </p:txBody>
        </p:sp>
        <p:grpSp>
          <p:nvGrpSpPr>
            <p:cNvPr id="33" name="Group 32">
              <a:extLst>
                <a:ext uri="{FF2B5EF4-FFF2-40B4-BE49-F238E27FC236}">
                  <a16:creationId xmlns:a16="http://schemas.microsoft.com/office/drawing/2014/main" id="{D1232F1A-8512-401A-8CEA-E01FB6ED962C}"/>
                </a:ext>
              </a:extLst>
            </p:cNvPr>
            <p:cNvGrpSpPr/>
            <p:nvPr userDrawn="1"/>
          </p:nvGrpSpPr>
          <p:grpSpPr>
            <a:xfrm>
              <a:off x="8221930" y="4089432"/>
              <a:ext cx="1089896" cy="418002"/>
              <a:chOff x="9124686" y="3970916"/>
              <a:chExt cx="2101218" cy="805869"/>
            </a:xfrm>
          </p:grpSpPr>
          <p:sp>
            <p:nvSpPr>
              <p:cNvPr id="50" name="TextBox 49">
                <a:extLst>
                  <a:ext uri="{FF2B5EF4-FFF2-40B4-BE49-F238E27FC236}">
                    <a16:creationId xmlns:a16="http://schemas.microsoft.com/office/drawing/2014/main" id="{72FDAB3A-0670-4571-8F64-ADECD1159DDB}"/>
                  </a:ext>
                </a:extLst>
              </p:cNvPr>
              <p:cNvSpPr txBox="1"/>
              <p:nvPr/>
            </p:nvSpPr>
            <p:spPr>
              <a:xfrm>
                <a:off x="9124686" y="4359384"/>
                <a:ext cx="2101218" cy="417401"/>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Third </a:t>
                </a:r>
                <a:br>
                  <a:rPr lang="en-GB" sz="1100" dirty="0">
                    <a:solidFill>
                      <a:schemeClr val="bg1"/>
                    </a:solidFill>
                  </a:rPr>
                </a:br>
                <a:r>
                  <a:rPr lang="en-GB" sz="1100" dirty="0">
                    <a:solidFill>
                      <a:schemeClr val="bg1"/>
                    </a:solidFill>
                  </a:rPr>
                  <a:t>RJC COP</a:t>
                </a:r>
              </a:p>
            </p:txBody>
          </p:sp>
          <p:pic>
            <p:nvPicPr>
              <p:cNvPr id="51" name="Graphic 50">
                <a:extLst>
                  <a:ext uri="{FF2B5EF4-FFF2-40B4-BE49-F238E27FC236}">
                    <a16:creationId xmlns:a16="http://schemas.microsoft.com/office/drawing/2014/main" id="{5A28152F-B590-401D-BECB-1816701C7DD4}"/>
                  </a:ext>
                </a:extLst>
              </p:cNvPr>
              <p:cNvPicPr>
                <a:picLocks/>
              </p:cNvPicPr>
              <p:nvPr/>
            </p:nvPicPr>
            <p:blipFill>
              <a:blip r:embed="rId6">
                <a:extLst>
                  <a:ext uri="{96DAC541-7B7A-43D3-8B79-37D633B846F1}">
                    <asvg:svgBlip xmlns:asvg="http://schemas.microsoft.com/office/drawing/2016/SVG/main" r:embed="rId14"/>
                  </a:ext>
                </a:extLst>
              </a:blip>
              <a:stretch>
                <a:fillRect/>
              </a:stretch>
            </p:blipFill>
            <p:spPr>
              <a:xfrm>
                <a:off x="9990678" y="3970916"/>
                <a:ext cx="369234" cy="343770"/>
              </a:xfrm>
              <a:prstGeom prst="rect">
                <a:avLst/>
              </a:prstGeom>
            </p:spPr>
          </p:pic>
        </p:grpSp>
        <p:cxnSp>
          <p:nvCxnSpPr>
            <p:cNvPr id="45" name="Straight Connector 44">
              <a:extLst>
                <a:ext uri="{FF2B5EF4-FFF2-40B4-BE49-F238E27FC236}">
                  <a16:creationId xmlns:a16="http://schemas.microsoft.com/office/drawing/2014/main" id="{B5A530FE-5BD1-434F-B14B-31F722E9224C}"/>
                </a:ext>
              </a:extLst>
            </p:cNvPr>
            <p:cNvCxnSpPr>
              <a:cxnSpLocks/>
            </p:cNvCxnSpPr>
            <p:nvPr userDrawn="1"/>
          </p:nvCxnSpPr>
          <p:spPr>
            <a:xfrm>
              <a:off x="8783892" y="4830655"/>
              <a:ext cx="0" cy="24996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00D4123C-73A6-4D45-8CEF-5D232204F04B}"/>
                </a:ext>
              </a:extLst>
            </p:cNvPr>
            <p:cNvSpPr txBox="1"/>
            <p:nvPr userDrawn="1"/>
          </p:nvSpPr>
          <p:spPr>
            <a:xfrm>
              <a:off x="8257770" y="5690314"/>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Partnership</a:t>
              </a:r>
              <a:br>
                <a:rPr lang="en-GB" sz="1100" dirty="0">
                  <a:solidFill>
                    <a:schemeClr val="bg1"/>
                  </a:solidFill>
                </a:rPr>
              </a:br>
              <a:r>
                <a:rPr lang="en-GB" sz="1100" dirty="0">
                  <a:solidFill>
                    <a:schemeClr val="bg1"/>
                  </a:solidFill>
                </a:rPr>
                <a:t>UN Global Compact</a:t>
              </a:r>
            </a:p>
          </p:txBody>
        </p:sp>
      </p:grpSp>
      <p:grpSp>
        <p:nvGrpSpPr>
          <p:cNvPr id="80" name="Group 79">
            <a:extLst>
              <a:ext uri="{FF2B5EF4-FFF2-40B4-BE49-F238E27FC236}">
                <a16:creationId xmlns:a16="http://schemas.microsoft.com/office/drawing/2014/main" id="{EBF15148-7ED5-4C9D-8650-1F5C9390C30C}"/>
              </a:ext>
            </a:extLst>
          </p:cNvPr>
          <p:cNvGrpSpPr/>
          <p:nvPr userDrawn="1"/>
        </p:nvGrpSpPr>
        <p:grpSpPr>
          <a:xfrm>
            <a:off x="8329272" y="3302878"/>
            <a:ext cx="1673996" cy="2530520"/>
            <a:chOff x="9311826" y="3155204"/>
            <a:chExt cx="1673996" cy="2530520"/>
          </a:xfrm>
        </p:grpSpPr>
        <p:cxnSp>
          <p:nvCxnSpPr>
            <p:cNvPr id="37" name="Straight Connector 36">
              <a:extLst>
                <a:ext uri="{FF2B5EF4-FFF2-40B4-BE49-F238E27FC236}">
                  <a16:creationId xmlns:a16="http://schemas.microsoft.com/office/drawing/2014/main" id="{7132BB30-DFF3-4D28-80AB-3E64B5729174}"/>
                </a:ext>
              </a:extLst>
            </p:cNvPr>
            <p:cNvCxnSpPr>
              <a:cxnSpLocks/>
            </p:cNvCxnSpPr>
            <p:nvPr userDrawn="1"/>
          </p:nvCxnSpPr>
          <p:spPr>
            <a:xfrm>
              <a:off x="10066359" y="3447726"/>
              <a:ext cx="0" cy="669673"/>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A56605A7-D419-4792-B86E-D060DD78C764}"/>
                </a:ext>
              </a:extLst>
            </p:cNvPr>
            <p:cNvSpPr txBox="1"/>
            <p:nvPr userDrawn="1"/>
          </p:nvSpPr>
          <p:spPr>
            <a:xfrm>
              <a:off x="9756915" y="3155204"/>
              <a:ext cx="618890" cy="323609"/>
            </a:xfrm>
            <a:prstGeom prst="rect">
              <a:avLst/>
            </a:prstGeom>
            <a:noFill/>
          </p:spPr>
          <p:txBody>
            <a:bodyPr wrap="none" rtlCol="0" anchor="b">
              <a:noAutofit/>
            </a:bodyPr>
            <a:lstStyle/>
            <a:p>
              <a:pPr algn="ctr">
                <a:lnSpc>
                  <a:spcPct val="90000"/>
                </a:lnSpc>
                <a:spcAft>
                  <a:spcPts val="600"/>
                </a:spcAft>
              </a:pPr>
              <a:r>
                <a:rPr lang="en-GB" sz="1400" b="0" spc="200" dirty="0">
                  <a:solidFill>
                    <a:schemeClr val="accent3"/>
                  </a:solidFill>
                  <a:latin typeface="+mn-lt"/>
                </a:rPr>
                <a:t>2020</a:t>
              </a:r>
              <a:endParaRPr lang="en-GB" sz="2000" b="0" spc="200" dirty="0">
                <a:solidFill>
                  <a:schemeClr val="accent3"/>
                </a:solidFill>
                <a:latin typeface="+mn-lt"/>
              </a:endParaRPr>
            </a:p>
          </p:txBody>
        </p:sp>
        <p:pic>
          <p:nvPicPr>
            <p:cNvPr id="39" name="Picture 38" descr="A picture containing drawing, clock&#10;&#10;Description automatically generated">
              <a:extLst>
                <a:ext uri="{FF2B5EF4-FFF2-40B4-BE49-F238E27FC236}">
                  <a16:creationId xmlns:a16="http://schemas.microsoft.com/office/drawing/2014/main" id="{6C0BF099-E993-426C-B66C-7E93A41D1996}"/>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9311826" y="5342018"/>
              <a:ext cx="1673996" cy="343706"/>
            </a:xfrm>
            <a:prstGeom prst="rect">
              <a:avLst/>
            </a:prstGeom>
          </p:spPr>
        </p:pic>
        <p:sp>
          <p:nvSpPr>
            <p:cNvPr id="42" name="TextBox 41">
              <a:extLst>
                <a:ext uri="{FF2B5EF4-FFF2-40B4-BE49-F238E27FC236}">
                  <a16:creationId xmlns:a16="http://schemas.microsoft.com/office/drawing/2014/main" id="{0A10D504-0DF2-4F8F-9341-824BE6A0515C}"/>
                </a:ext>
              </a:extLst>
            </p:cNvPr>
            <p:cNvSpPr txBox="1"/>
            <p:nvPr userDrawn="1"/>
          </p:nvSpPr>
          <p:spPr>
            <a:xfrm>
              <a:off x="9521412" y="4808583"/>
              <a:ext cx="1089896"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RJC</a:t>
              </a:r>
              <a:br>
                <a:rPr lang="en-GB" sz="1100" dirty="0">
                  <a:solidFill>
                    <a:schemeClr val="bg1"/>
                  </a:solidFill>
                </a:rPr>
              </a:br>
              <a:r>
                <a:rPr lang="en-GB" sz="1100" dirty="0">
                  <a:solidFill>
                    <a:schemeClr val="bg1"/>
                  </a:solidFill>
                </a:rPr>
                <a:t>15</a:t>
              </a:r>
              <a:r>
                <a:rPr lang="en-GB" sz="1100" baseline="30000" dirty="0">
                  <a:solidFill>
                    <a:schemeClr val="bg1"/>
                  </a:solidFill>
                </a:rPr>
                <a:t>th </a:t>
              </a:r>
              <a:r>
                <a:rPr lang="en-GB" sz="1100" dirty="0">
                  <a:solidFill>
                    <a:schemeClr val="bg1"/>
                  </a:solidFill>
                </a:rPr>
                <a:t>Anniversary</a:t>
              </a:r>
            </a:p>
          </p:txBody>
        </p:sp>
        <p:sp>
          <p:nvSpPr>
            <p:cNvPr id="47" name="TextBox 46">
              <a:extLst>
                <a:ext uri="{FF2B5EF4-FFF2-40B4-BE49-F238E27FC236}">
                  <a16:creationId xmlns:a16="http://schemas.microsoft.com/office/drawing/2014/main" id="{7619EF7D-0836-4201-89DB-6AD8DA97DD8C}"/>
                </a:ext>
              </a:extLst>
            </p:cNvPr>
            <p:cNvSpPr txBox="1"/>
            <p:nvPr userDrawn="1"/>
          </p:nvSpPr>
          <p:spPr>
            <a:xfrm>
              <a:off x="9516994" y="4167087"/>
              <a:ext cx="1089897"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SDG Task Force</a:t>
              </a:r>
            </a:p>
          </p:txBody>
        </p:sp>
        <p:cxnSp>
          <p:nvCxnSpPr>
            <p:cNvPr id="48" name="Straight Connector 47">
              <a:extLst>
                <a:ext uri="{FF2B5EF4-FFF2-40B4-BE49-F238E27FC236}">
                  <a16:creationId xmlns:a16="http://schemas.microsoft.com/office/drawing/2014/main" id="{6DE6C29F-21EA-418E-8529-E659F4D44F94}"/>
                </a:ext>
              </a:extLst>
            </p:cNvPr>
            <p:cNvCxnSpPr>
              <a:cxnSpLocks/>
            </p:cNvCxnSpPr>
            <p:nvPr userDrawn="1"/>
          </p:nvCxnSpPr>
          <p:spPr>
            <a:xfrm>
              <a:off x="10061942" y="4507434"/>
              <a:ext cx="0" cy="1812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4E7D9A45-2081-4131-B4A8-EF0E6547D56E}"/>
              </a:ext>
            </a:extLst>
          </p:cNvPr>
          <p:cNvGrpSpPr/>
          <p:nvPr userDrawn="1"/>
        </p:nvGrpSpPr>
        <p:grpSpPr>
          <a:xfrm>
            <a:off x="9316740" y="2556737"/>
            <a:ext cx="1089896" cy="1346008"/>
            <a:chOff x="10299294" y="2409063"/>
            <a:chExt cx="1089896" cy="1346008"/>
          </a:xfrm>
        </p:grpSpPr>
        <p:sp>
          <p:nvSpPr>
            <p:cNvPr id="43" name="TextBox 42">
              <a:extLst>
                <a:ext uri="{FF2B5EF4-FFF2-40B4-BE49-F238E27FC236}">
                  <a16:creationId xmlns:a16="http://schemas.microsoft.com/office/drawing/2014/main" id="{27FAEDDF-2F06-44C0-AFFA-F3214C0DB467}"/>
                </a:ext>
              </a:extLst>
            </p:cNvPr>
            <p:cNvSpPr txBox="1"/>
            <p:nvPr userDrawn="1"/>
          </p:nvSpPr>
          <p:spPr>
            <a:xfrm>
              <a:off x="10299294" y="2409063"/>
              <a:ext cx="1089896" cy="216505"/>
            </a:xfrm>
            <a:prstGeom prst="rect">
              <a:avLst/>
            </a:prstGeom>
            <a:noFill/>
          </p:spPr>
          <p:txBody>
            <a:bodyPr wrap="none" rtlCol="0">
              <a:noAutofit/>
            </a:bodyPr>
            <a:lstStyle/>
            <a:p>
              <a:pPr algn="ctr">
                <a:lnSpc>
                  <a:spcPct val="90000"/>
                </a:lnSpc>
                <a:spcAft>
                  <a:spcPts val="600"/>
                </a:spcAft>
              </a:pPr>
              <a:r>
                <a:rPr lang="en-GB" sz="1100" spc="300" dirty="0">
                  <a:solidFill>
                    <a:schemeClr val="bg2"/>
                  </a:solidFill>
                </a:rPr>
                <a:t>DECADE OF ACTION</a:t>
              </a:r>
            </a:p>
            <a:p>
              <a:pPr algn="ctr">
                <a:lnSpc>
                  <a:spcPct val="90000"/>
                </a:lnSpc>
                <a:spcAft>
                  <a:spcPts val="600"/>
                </a:spcAft>
              </a:pPr>
              <a:r>
                <a:rPr lang="en-GB" sz="1100" dirty="0">
                  <a:solidFill>
                    <a:schemeClr val="accent3"/>
                  </a:solidFill>
                </a:rPr>
                <a:t>2020 - 2030</a:t>
              </a:r>
            </a:p>
          </p:txBody>
        </p:sp>
        <p:cxnSp>
          <p:nvCxnSpPr>
            <p:cNvPr id="49" name="Straight Connector 48">
              <a:extLst>
                <a:ext uri="{FF2B5EF4-FFF2-40B4-BE49-F238E27FC236}">
                  <a16:creationId xmlns:a16="http://schemas.microsoft.com/office/drawing/2014/main" id="{70F72CAD-B7D9-4F2A-B975-C96C919EA700}"/>
                </a:ext>
              </a:extLst>
            </p:cNvPr>
            <p:cNvCxnSpPr>
              <a:cxnSpLocks/>
            </p:cNvCxnSpPr>
            <p:nvPr userDrawn="1"/>
          </p:nvCxnSpPr>
          <p:spPr>
            <a:xfrm>
              <a:off x="10879456" y="3019971"/>
              <a:ext cx="0" cy="73510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id="{98B5EBD9-6074-41E7-AC78-FCFE819295BD}"/>
              </a:ext>
            </a:extLst>
          </p:cNvPr>
          <p:cNvSpPr txBox="1"/>
          <p:nvPr userDrawn="1"/>
        </p:nvSpPr>
        <p:spPr>
          <a:xfrm>
            <a:off x="696000" y="2110427"/>
            <a:ext cx="7838440" cy="893259"/>
          </a:xfrm>
          <a:prstGeom prst="rect">
            <a:avLst/>
          </a:prstGeom>
          <a:noFill/>
        </p:spPr>
        <p:txBody>
          <a:bodyPr wrap="square" lIns="90000" tIns="46800" rIns="90000" bIns="46800">
            <a:noAutofit/>
          </a:bodyPr>
          <a:lstStyle/>
          <a:p>
            <a:pPr marL="0" indent="0">
              <a:lnSpc>
                <a:spcPct val="110000"/>
              </a:lnSpc>
              <a:spcBef>
                <a:spcPts val="0"/>
              </a:spcBef>
              <a:spcAft>
                <a:spcPts val="600"/>
              </a:spcAft>
              <a:buNone/>
            </a:pPr>
            <a:r>
              <a:rPr lang="en-GB" sz="1200" noProof="0" dirty="0">
                <a:solidFill>
                  <a:schemeClr val="bg1"/>
                </a:solidFill>
              </a:rPr>
              <a:t>RJC was founded in 2005 by 14 pioneer companies to lead change with an ambitious agenda – to build trust and confidence with consumers and within the supply chain from mining to retail. Today we are in the Decade of Action and we continue to support our members and develop transformative partnerships to move our industry beyond compliance and deliver meaningful and measurable impact on a global scale.</a:t>
            </a:r>
          </a:p>
        </p:txBody>
      </p:sp>
      <p:sp>
        <p:nvSpPr>
          <p:cNvPr id="69" name="TextBox 68">
            <a:extLst>
              <a:ext uri="{FF2B5EF4-FFF2-40B4-BE49-F238E27FC236}">
                <a16:creationId xmlns:a16="http://schemas.microsoft.com/office/drawing/2014/main" id="{03BD4316-5C5C-425C-99C7-95E7DF3FFFAF}"/>
              </a:ext>
            </a:extLst>
          </p:cNvPr>
          <p:cNvSpPr txBox="1"/>
          <p:nvPr userDrawn="1"/>
        </p:nvSpPr>
        <p:spPr>
          <a:xfrm>
            <a:off x="696000" y="1483157"/>
            <a:ext cx="7289760" cy="648512"/>
          </a:xfrm>
          <a:prstGeom prst="rect">
            <a:avLst/>
          </a:prstGeom>
          <a:noFill/>
        </p:spPr>
        <p:txBody>
          <a:bodyPr wrap="square" lIns="90000" tIns="46800" rIns="90000" bIns="46800">
            <a:noAutofit/>
          </a:bodyPr>
          <a:lstStyle/>
          <a:p>
            <a:r>
              <a:rPr lang="en-GB" sz="1800" spc="0" baseline="0" noProof="0" dirty="0">
                <a:solidFill>
                  <a:schemeClr val="bg2"/>
                </a:solidFill>
                <a:latin typeface="+mn-lt"/>
              </a:rPr>
              <a:t>Together, and with our members and partners, we work to create a global supply chain of responsible business in the jewellery and watch industry.</a:t>
            </a:r>
          </a:p>
        </p:txBody>
      </p:sp>
      <p:sp>
        <p:nvSpPr>
          <p:cNvPr id="70" name="TextBox 69">
            <a:extLst>
              <a:ext uri="{FF2B5EF4-FFF2-40B4-BE49-F238E27FC236}">
                <a16:creationId xmlns:a16="http://schemas.microsoft.com/office/drawing/2014/main" id="{E34D012F-5855-435C-87A9-1438BC083D9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
        <p:nvSpPr>
          <p:cNvPr id="71" name="Slide Number Placeholder 70">
            <a:extLst>
              <a:ext uri="{FF2B5EF4-FFF2-40B4-BE49-F238E27FC236}">
                <a16:creationId xmlns:a16="http://schemas.microsoft.com/office/drawing/2014/main" id="{51714558-BC3E-41D0-B4AA-E4F816B84C7A}"/>
              </a:ext>
            </a:extLst>
          </p:cNvPr>
          <p:cNvSpPr>
            <a:spLocks noGrp="1"/>
          </p:cNvSpPr>
          <p:nvPr userDrawn="1">
            <p:ph type="sldNum" sz="quarter" idx="10"/>
          </p:nvPr>
        </p:nvSpPr>
        <p:spPr/>
        <p:txBody>
          <a:bodyPr/>
          <a:lstStyle>
            <a:lvl1pPr>
              <a:defRPr>
                <a:solidFill>
                  <a:schemeClr val="bg2"/>
                </a:solidFill>
              </a:defRPr>
            </a:lvl1pPr>
          </a:lstStyle>
          <a:p>
            <a:fld id="{3AC761A6-5F81-41BB-AD0A-03D4E04D9C87}" type="slidenum">
              <a:rPr lang="en-GB" smtClean="0"/>
              <a:pPr/>
              <a:t>‹#›</a:t>
            </a:fld>
            <a:endParaRPr lang="en-GB"/>
          </a:p>
        </p:txBody>
      </p:sp>
      <p:grpSp>
        <p:nvGrpSpPr>
          <p:cNvPr id="94" name="Group 93">
            <a:extLst>
              <a:ext uri="{FF2B5EF4-FFF2-40B4-BE49-F238E27FC236}">
                <a16:creationId xmlns:a16="http://schemas.microsoft.com/office/drawing/2014/main" id="{7A9A5E1D-55A8-4BD7-B88E-D02B141F6C93}"/>
              </a:ext>
            </a:extLst>
          </p:cNvPr>
          <p:cNvGrpSpPr/>
          <p:nvPr userDrawn="1"/>
        </p:nvGrpSpPr>
        <p:grpSpPr>
          <a:xfrm>
            <a:off x="10125309" y="3298099"/>
            <a:ext cx="911205" cy="1930192"/>
            <a:chOff x="10125309" y="3150425"/>
            <a:chExt cx="911205" cy="1930192"/>
          </a:xfrm>
        </p:grpSpPr>
        <p:grpSp>
          <p:nvGrpSpPr>
            <p:cNvPr id="86" name="Group 85">
              <a:extLst>
                <a:ext uri="{FF2B5EF4-FFF2-40B4-BE49-F238E27FC236}">
                  <a16:creationId xmlns:a16="http://schemas.microsoft.com/office/drawing/2014/main" id="{2235B507-74CE-42BF-8B8C-D0669A6F79DF}"/>
                </a:ext>
              </a:extLst>
            </p:cNvPr>
            <p:cNvGrpSpPr/>
            <p:nvPr userDrawn="1"/>
          </p:nvGrpSpPr>
          <p:grpSpPr>
            <a:xfrm>
              <a:off x="10125309" y="3150425"/>
              <a:ext cx="911205" cy="1930192"/>
              <a:chOff x="5178856" y="3155204"/>
              <a:chExt cx="911205" cy="1930192"/>
            </a:xfrm>
          </p:grpSpPr>
          <p:cxnSp>
            <p:nvCxnSpPr>
              <p:cNvPr id="87" name="Straight Connector 86">
                <a:extLst>
                  <a:ext uri="{FF2B5EF4-FFF2-40B4-BE49-F238E27FC236}">
                    <a16:creationId xmlns:a16="http://schemas.microsoft.com/office/drawing/2014/main" id="{AD12675D-0F94-4B99-AD9A-7382A3279B83}"/>
                  </a:ext>
                </a:extLst>
              </p:cNvPr>
              <p:cNvCxnSpPr>
                <a:cxnSpLocks/>
                <a:endCxn id="93" idx="0"/>
              </p:cNvCxnSpPr>
              <p:nvPr userDrawn="1"/>
            </p:nvCxnSpPr>
            <p:spPr>
              <a:xfrm>
                <a:off x="5634458" y="3456353"/>
                <a:ext cx="8814" cy="943654"/>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3871760A-ABCA-4DB3-8196-5E2250F43E40}"/>
                  </a:ext>
                </a:extLst>
              </p:cNvPr>
              <p:cNvSpPr txBox="1"/>
              <p:nvPr userDrawn="1"/>
            </p:nvSpPr>
            <p:spPr>
              <a:xfrm>
                <a:off x="5325013" y="3155204"/>
                <a:ext cx="618890" cy="323609"/>
              </a:xfrm>
              <a:prstGeom prst="rect">
                <a:avLst/>
              </a:prstGeom>
              <a:noFill/>
            </p:spPr>
            <p:txBody>
              <a:bodyPr wrap="none" rtlCol="0" anchor="b">
                <a:noAutofit/>
              </a:bodyPr>
              <a:lstStyle/>
              <a:p>
                <a:pPr algn="ctr">
                  <a:lnSpc>
                    <a:spcPct val="90000"/>
                  </a:lnSpc>
                  <a:spcAft>
                    <a:spcPts val="600"/>
                  </a:spcAft>
                </a:pPr>
                <a:r>
                  <a:rPr lang="en-GB" sz="1400" spc="200" dirty="0">
                    <a:solidFill>
                      <a:schemeClr val="accent3"/>
                    </a:solidFill>
                  </a:rPr>
                  <a:t>2021</a:t>
                </a:r>
                <a:endParaRPr lang="en-GB" sz="1600" spc="200" dirty="0">
                  <a:solidFill>
                    <a:schemeClr val="accent3"/>
                  </a:solidFill>
                </a:endParaRPr>
              </a:p>
            </p:txBody>
          </p:sp>
          <p:sp>
            <p:nvSpPr>
              <p:cNvPr id="90" name="TextBox 89">
                <a:extLst>
                  <a:ext uri="{FF2B5EF4-FFF2-40B4-BE49-F238E27FC236}">
                    <a16:creationId xmlns:a16="http://schemas.microsoft.com/office/drawing/2014/main" id="{1EAE9DA6-9BF5-467F-9A79-D83738BE211B}"/>
                  </a:ext>
                </a:extLst>
              </p:cNvPr>
              <p:cNvSpPr txBox="1"/>
              <p:nvPr/>
            </p:nvSpPr>
            <p:spPr>
              <a:xfrm>
                <a:off x="5178856" y="4868891"/>
                <a:ext cx="911205"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Roadmap 2030</a:t>
                </a:r>
              </a:p>
            </p:txBody>
          </p:sp>
        </p:grpSp>
        <p:pic>
          <p:nvPicPr>
            <p:cNvPr id="93" name="Graphic 92" descr="Route (Two Pins With A Path) outline">
              <a:extLst>
                <a:ext uri="{FF2B5EF4-FFF2-40B4-BE49-F238E27FC236}">
                  <a16:creationId xmlns:a16="http://schemas.microsoft.com/office/drawing/2014/main" id="{B04287F9-740B-447C-A024-F177C71B105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347448" y="4395228"/>
              <a:ext cx="484553" cy="484553"/>
            </a:xfrm>
            <a:prstGeom prst="rect">
              <a:avLst/>
            </a:prstGeom>
          </p:spPr>
        </p:pic>
      </p:grpSp>
      <p:pic>
        <p:nvPicPr>
          <p:cNvPr id="83" name="Picture 82" descr="A picture containing room, drawing&#10;&#10;Description automatically generated">
            <a:extLst>
              <a:ext uri="{FF2B5EF4-FFF2-40B4-BE49-F238E27FC236}">
                <a16:creationId xmlns:a16="http://schemas.microsoft.com/office/drawing/2014/main" id="{294EBD9F-2323-42E4-B07D-1867AF7AF6E6}"/>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406636" y="5506501"/>
            <a:ext cx="454638" cy="533024"/>
          </a:xfrm>
          <a:prstGeom prst="rect">
            <a:avLst/>
          </a:prstGeom>
        </p:spPr>
      </p:pic>
      <p:sp>
        <p:nvSpPr>
          <p:cNvPr id="84" name="TextBox 83">
            <a:extLst>
              <a:ext uri="{FF2B5EF4-FFF2-40B4-BE49-F238E27FC236}">
                <a16:creationId xmlns:a16="http://schemas.microsoft.com/office/drawing/2014/main" id="{02952BAB-0806-442A-B634-CA44C5EF79EB}"/>
              </a:ext>
            </a:extLst>
          </p:cNvPr>
          <p:cNvSpPr txBox="1"/>
          <p:nvPr userDrawn="1"/>
        </p:nvSpPr>
        <p:spPr>
          <a:xfrm>
            <a:off x="10178352" y="6054493"/>
            <a:ext cx="911205" cy="216505"/>
          </a:xfrm>
          <a:prstGeom prst="rect">
            <a:avLst/>
          </a:prstGeom>
          <a:noFill/>
        </p:spPr>
        <p:txBody>
          <a:bodyPr wrap="none" rtlCol="0">
            <a:noAutofit/>
          </a:bodyPr>
          <a:lstStyle/>
          <a:p>
            <a:pPr algn="ctr">
              <a:lnSpc>
                <a:spcPct val="90000"/>
              </a:lnSpc>
              <a:spcAft>
                <a:spcPts val="600"/>
              </a:spcAft>
            </a:pPr>
            <a:r>
              <a:rPr lang="en-GB" sz="1100" dirty="0">
                <a:solidFill>
                  <a:schemeClr val="bg1"/>
                </a:solidFill>
              </a:rPr>
              <a:t>SDG Ambition</a:t>
            </a:r>
          </a:p>
        </p:txBody>
      </p:sp>
      <p:cxnSp>
        <p:nvCxnSpPr>
          <p:cNvPr id="85" name="Straight Connector 84">
            <a:extLst>
              <a:ext uri="{FF2B5EF4-FFF2-40B4-BE49-F238E27FC236}">
                <a16:creationId xmlns:a16="http://schemas.microsoft.com/office/drawing/2014/main" id="{D44B95CF-1009-42FF-8870-3099A30AE87F}"/>
              </a:ext>
            </a:extLst>
          </p:cNvPr>
          <p:cNvCxnSpPr>
            <a:cxnSpLocks/>
          </p:cNvCxnSpPr>
          <p:nvPr userDrawn="1"/>
        </p:nvCxnSpPr>
        <p:spPr>
          <a:xfrm>
            <a:off x="10594386" y="5272130"/>
            <a:ext cx="0" cy="18123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pic>
        <p:nvPicPr>
          <p:cNvPr id="91" name="Picture 90" descr="A picture containing room, drawing&#10;&#10;Description automatically generated">
            <a:extLst>
              <a:ext uri="{FF2B5EF4-FFF2-40B4-BE49-F238E27FC236}">
                <a16:creationId xmlns:a16="http://schemas.microsoft.com/office/drawing/2014/main" id="{545B6AED-3785-419B-89AC-7EF04B03FBC4}"/>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592845" y="5335360"/>
            <a:ext cx="454638" cy="533024"/>
          </a:xfrm>
          <a:prstGeom prst="rect">
            <a:avLst/>
          </a:prstGeom>
        </p:spPr>
      </p:pic>
    </p:spTree>
    <p:extLst>
      <p:ext uri="{BB962C8B-B14F-4D97-AF65-F5344CB8AC3E}">
        <p14:creationId xmlns:p14="http://schemas.microsoft.com/office/powerpoint/2010/main" val="5196651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p">
    <p:bg>
      <p:bgPr>
        <a:solidFill>
          <a:schemeClr val="tx2"/>
        </a:solidFill>
        <a:effectLst/>
      </p:bgPr>
    </p:bg>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7AFB531C-6D77-4177-98E3-42632F27C89D}"/>
              </a:ext>
            </a:extLst>
          </p:cNvPr>
          <p:cNvGrpSpPr/>
          <p:nvPr userDrawn="1"/>
        </p:nvGrpSpPr>
        <p:grpSpPr>
          <a:xfrm>
            <a:off x="2590800" y="0"/>
            <a:ext cx="9601200" cy="6322446"/>
            <a:chOff x="1591784" y="-119816"/>
            <a:chExt cx="10600216" cy="6980304"/>
          </a:xfrm>
        </p:grpSpPr>
        <p:pic>
          <p:nvPicPr>
            <p:cNvPr id="71" name="Picture 70">
              <a:extLst>
                <a:ext uri="{FF2B5EF4-FFF2-40B4-BE49-F238E27FC236}">
                  <a16:creationId xmlns:a16="http://schemas.microsoft.com/office/drawing/2014/main" id="{740CC9E3-EB8D-4C0D-BAD7-1724498B9A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437"/>
            <a:stretch/>
          </p:blipFill>
          <p:spPr bwMode="auto">
            <a:xfrm>
              <a:off x="1591784" y="-119816"/>
              <a:ext cx="10600216" cy="6980304"/>
            </a:xfrm>
            <a:prstGeom prst="rect">
              <a:avLst/>
            </a:prstGeom>
            <a:noFill/>
            <a:ln w="3175">
              <a:noFill/>
            </a:ln>
          </p:spPr>
        </p:pic>
        <p:sp>
          <p:nvSpPr>
            <p:cNvPr id="72" name="Rectangle 71">
              <a:extLst>
                <a:ext uri="{FF2B5EF4-FFF2-40B4-BE49-F238E27FC236}">
                  <a16:creationId xmlns:a16="http://schemas.microsoft.com/office/drawing/2014/main" id="{FA9C69CF-65CA-4E35-86E5-839C042DC8FD}"/>
                </a:ext>
              </a:extLst>
            </p:cNvPr>
            <p:cNvSpPr/>
            <p:nvPr/>
          </p:nvSpPr>
          <p:spPr>
            <a:xfrm>
              <a:off x="2068461" y="-119816"/>
              <a:ext cx="4627614" cy="375147"/>
            </a:xfrm>
            <a:prstGeom prst="rect">
              <a:avLst/>
            </a:prstGeom>
            <a:solidFill>
              <a:srgbClr val="304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3" name="Title 1">
            <a:extLst>
              <a:ext uri="{FF2B5EF4-FFF2-40B4-BE49-F238E27FC236}">
                <a16:creationId xmlns:a16="http://schemas.microsoft.com/office/drawing/2014/main" id="{492BF0FD-3F15-4E9B-BE23-A38E2C64C2FB}"/>
              </a:ext>
            </a:extLst>
          </p:cNvPr>
          <p:cNvSpPr>
            <a:spLocks noGrp="1"/>
          </p:cNvSpPr>
          <p:nvPr>
            <p:ph type="title"/>
          </p:nvPr>
        </p:nvSpPr>
        <p:spPr>
          <a:xfrm>
            <a:off x="831850" y="3233739"/>
            <a:ext cx="3096000" cy="1719262"/>
          </a:xfrm>
        </p:spPr>
        <p:txBody>
          <a:bodyPr lIns="0" anchor="b"/>
          <a:lstStyle>
            <a:lvl1pPr>
              <a:defRPr sz="8000">
                <a:solidFill>
                  <a:schemeClr val="accent1"/>
                </a:solidFill>
                <a:latin typeface="+mn-lt"/>
              </a:defRPr>
            </a:lvl1pPr>
          </a:lstStyle>
          <a:p>
            <a:r>
              <a:rPr lang="en-US"/>
              <a:t>Click to edit Master title style</a:t>
            </a:r>
            <a:endParaRPr lang="en-GB" dirty="0"/>
          </a:p>
        </p:txBody>
      </p:sp>
      <p:sp>
        <p:nvSpPr>
          <p:cNvPr id="74" name="Text Placeholder 2">
            <a:extLst>
              <a:ext uri="{FF2B5EF4-FFF2-40B4-BE49-F238E27FC236}">
                <a16:creationId xmlns:a16="http://schemas.microsoft.com/office/drawing/2014/main" id="{CC8FA878-0DD8-4351-9D9A-6E5A8F9FBDDE}"/>
              </a:ext>
            </a:extLst>
          </p:cNvPr>
          <p:cNvSpPr>
            <a:spLocks noGrp="1"/>
          </p:cNvSpPr>
          <p:nvPr>
            <p:ph type="body" idx="1"/>
          </p:nvPr>
        </p:nvSpPr>
        <p:spPr>
          <a:xfrm>
            <a:off x="831850" y="4975861"/>
            <a:ext cx="5172670" cy="540000"/>
          </a:xfrm>
        </p:spPr>
        <p:txBody>
          <a:bodyPr lIns="144000"/>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5" name="TextBox 74">
            <a:extLst>
              <a:ext uri="{FF2B5EF4-FFF2-40B4-BE49-F238E27FC236}">
                <a16:creationId xmlns:a16="http://schemas.microsoft.com/office/drawing/2014/main" id="{20828E0F-D3F1-4E4C-BB6D-23BCCDDE21F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
        <p:nvSpPr>
          <p:cNvPr id="2" name="Slide Number Placeholder 1">
            <a:extLst>
              <a:ext uri="{FF2B5EF4-FFF2-40B4-BE49-F238E27FC236}">
                <a16:creationId xmlns:a16="http://schemas.microsoft.com/office/drawing/2014/main" id="{01B784B5-E750-4F11-B80A-EF061AAA4062}"/>
              </a:ext>
            </a:extLst>
          </p:cNvPr>
          <p:cNvSpPr>
            <a:spLocks noGrp="1"/>
          </p:cNvSpPr>
          <p:nvPr>
            <p:ph type="sldNum" sz="quarter" idx="10"/>
          </p:nvPr>
        </p:nvSpPr>
        <p:spPr/>
        <p:txBody>
          <a:bodyPr/>
          <a:lstStyle>
            <a:lvl1pPr>
              <a:defRPr>
                <a:solidFill>
                  <a:schemeClr val="bg2"/>
                </a:solidFill>
              </a:defRPr>
            </a:lvl1pPr>
          </a:lstStyle>
          <a:p>
            <a:fld id="{3AC761A6-5F81-41BB-AD0A-03D4E04D9C87}" type="slidenum">
              <a:rPr lang="en-GB" smtClean="0"/>
              <a:pPr/>
              <a:t>‹#›</a:t>
            </a:fld>
            <a:endParaRPr lang="en-GB" dirty="0"/>
          </a:p>
        </p:txBody>
      </p:sp>
    </p:spTree>
    <p:extLst>
      <p:ext uri="{BB962C8B-B14F-4D97-AF65-F5344CB8AC3E}">
        <p14:creationId xmlns:p14="http://schemas.microsoft.com/office/powerpoint/2010/main" val="30344573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rategy focu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6" name="TextBox 5">
            <a:extLst>
              <a:ext uri="{FF2B5EF4-FFF2-40B4-BE49-F238E27FC236}">
                <a16:creationId xmlns:a16="http://schemas.microsoft.com/office/drawing/2014/main" id="{88CEFC64-B089-4659-91A7-FE6BD688351F}"/>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Our strategy focus</a:t>
            </a:r>
            <a:endParaRPr lang="en-GB" dirty="0"/>
          </a:p>
        </p:txBody>
      </p:sp>
      <p:sp>
        <p:nvSpPr>
          <p:cNvPr id="7" name="TextBox 6">
            <a:extLst>
              <a:ext uri="{FF2B5EF4-FFF2-40B4-BE49-F238E27FC236}">
                <a16:creationId xmlns:a16="http://schemas.microsoft.com/office/drawing/2014/main" id="{93F6B297-8D64-40F6-BBAD-27AB94030C00}"/>
              </a:ext>
            </a:extLst>
          </p:cNvPr>
          <p:cNvSpPr txBox="1"/>
          <p:nvPr userDrawn="1"/>
        </p:nvSpPr>
        <p:spPr>
          <a:xfrm>
            <a:off x="651660" y="1528262"/>
            <a:ext cx="10888680" cy="1638910"/>
          </a:xfrm>
          <a:prstGeom prst="rect">
            <a:avLst/>
          </a:prstGeom>
          <a:noFill/>
        </p:spPr>
        <p:txBody>
          <a:bodyPr wrap="square" rtlCol="0">
            <a:spAutoFit/>
          </a:bodyPr>
          <a:lstStyle/>
          <a:p>
            <a:pPr marL="0" indent="0">
              <a:spcAft>
                <a:spcPts val="900"/>
              </a:spcAft>
              <a:buNone/>
            </a:pPr>
            <a:r>
              <a:rPr lang="en-US" sz="1300" kern="1200" dirty="0">
                <a:solidFill>
                  <a:schemeClr val="tx1"/>
                </a:solidFill>
                <a:latin typeface="+mn-lt"/>
                <a:ea typeface="+mn-ea"/>
                <a:cs typeface="+mn-cs"/>
              </a:rPr>
              <a:t>The RJC is evolving into a professional, mature global </a:t>
            </a:r>
            <a:r>
              <a:rPr lang="en-US" sz="1300" kern="1200" dirty="0" err="1">
                <a:solidFill>
                  <a:schemeClr val="tx1"/>
                </a:solidFill>
                <a:latin typeface="+mn-lt"/>
                <a:ea typeface="+mn-ea"/>
                <a:cs typeface="+mn-cs"/>
              </a:rPr>
              <a:t>organisation</a:t>
            </a:r>
            <a:r>
              <a:rPr lang="en-US" sz="1300" kern="1200" dirty="0">
                <a:solidFill>
                  <a:schemeClr val="tx1"/>
                </a:solidFill>
                <a:latin typeface="+mn-lt"/>
                <a:ea typeface="+mn-ea"/>
                <a:cs typeface="+mn-cs"/>
              </a:rPr>
              <a:t> that is the </a:t>
            </a:r>
            <a:r>
              <a:rPr lang="en-US" sz="1300" b="1" kern="1200" dirty="0">
                <a:solidFill>
                  <a:schemeClr val="tx1"/>
                </a:solidFill>
                <a:latin typeface="+mn-lt"/>
                <a:ea typeface="+mn-ea"/>
                <a:cs typeface="+mn-cs"/>
              </a:rPr>
              <a:t>number one authority in sustainability in the </a:t>
            </a:r>
            <a:r>
              <a:rPr lang="en-US" sz="1300" b="1" kern="1200" dirty="0" err="1">
                <a:solidFill>
                  <a:schemeClr val="tx1"/>
                </a:solidFill>
                <a:latin typeface="+mn-lt"/>
                <a:ea typeface="+mn-ea"/>
                <a:cs typeface="+mn-cs"/>
              </a:rPr>
              <a:t>Jewellery</a:t>
            </a:r>
            <a:r>
              <a:rPr lang="en-US" sz="1300" b="1" kern="1200" dirty="0">
                <a:solidFill>
                  <a:schemeClr val="tx1"/>
                </a:solidFill>
                <a:latin typeface="+mn-lt"/>
                <a:ea typeface="+mn-ea"/>
                <a:cs typeface="+mn-cs"/>
              </a:rPr>
              <a:t> and Watch Industry</a:t>
            </a:r>
            <a:r>
              <a:rPr lang="en-US" sz="1300" kern="1200" dirty="0">
                <a:solidFill>
                  <a:schemeClr val="tx1"/>
                </a:solidFill>
                <a:latin typeface="+mn-lt"/>
                <a:ea typeface="+mn-ea"/>
                <a:cs typeface="+mn-cs"/>
              </a:rPr>
              <a:t>. </a:t>
            </a:r>
          </a:p>
          <a:p>
            <a:pPr marL="0" indent="0">
              <a:spcAft>
                <a:spcPts val="900"/>
              </a:spcAft>
              <a:buNone/>
            </a:pPr>
            <a:r>
              <a:rPr lang="en-US" sz="1300" kern="1200" dirty="0">
                <a:solidFill>
                  <a:schemeClr val="tx1"/>
                </a:solidFill>
                <a:latin typeface="+mn-lt"/>
                <a:ea typeface="+mn-ea"/>
                <a:cs typeface="+mn-cs"/>
              </a:rPr>
              <a:t>We are focusing on a Members First Strategy. The team is building capacity in a diversity of competences. Since COVID 19 a strong engagement campaign has been launched and additional guidance for members and auditors is developed. Workstreams are on track.</a:t>
            </a:r>
          </a:p>
          <a:p>
            <a:pPr marL="0" indent="0">
              <a:spcAft>
                <a:spcPts val="900"/>
              </a:spcAft>
              <a:buNone/>
            </a:pPr>
            <a:r>
              <a:rPr lang="en-US" sz="1300" kern="1200" dirty="0">
                <a:solidFill>
                  <a:schemeClr val="tx1"/>
                </a:solidFill>
                <a:latin typeface="+mn-lt"/>
                <a:ea typeface="+mn-ea"/>
                <a:cs typeface="+mn-cs"/>
              </a:rPr>
              <a:t>RJC is taking the leadership position to contribute to the 2030 agenda (17 SDGs) through members implementation of COP and launching an SDG Taskforce. </a:t>
            </a:r>
            <a:br>
              <a:rPr lang="en-US" sz="1300" kern="1200" dirty="0">
                <a:solidFill>
                  <a:schemeClr val="tx1"/>
                </a:solidFill>
                <a:latin typeface="+mn-lt"/>
                <a:ea typeface="+mn-ea"/>
                <a:cs typeface="+mn-cs"/>
              </a:rPr>
            </a:br>
            <a:r>
              <a:rPr lang="en-US" sz="1300" kern="1200" dirty="0">
                <a:solidFill>
                  <a:schemeClr val="tx1"/>
                </a:solidFill>
                <a:latin typeface="+mn-lt"/>
                <a:ea typeface="+mn-ea"/>
                <a:cs typeface="+mn-cs"/>
              </a:rPr>
              <a:t>To evolve and deliver the RJC’s mission towards 2020 and beyond, focus is given to driving </a:t>
            </a:r>
            <a:r>
              <a:rPr lang="en-US" sz="1300" b="1" kern="1200" dirty="0">
                <a:solidFill>
                  <a:schemeClr val="tx1"/>
                </a:solidFill>
                <a:latin typeface="+mn-lt"/>
                <a:ea typeface="+mn-ea"/>
                <a:cs typeface="+mn-cs"/>
              </a:rPr>
              <a:t>transformative change </a:t>
            </a:r>
            <a:r>
              <a:rPr lang="en-US" sz="1300" kern="1200" dirty="0">
                <a:solidFill>
                  <a:schemeClr val="tx1"/>
                </a:solidFill>
                <a:latin typeface="+mn-lt"/>
                <a:ea typeface="+mn-ea"/>
                <a:cs typeface="+mn-cs"/>
              </a:rPr>
              <a:t>and </a:t>
            </a:r>
            <a:r>
              <a:rPr lang="en-US" sz="1300" b="1" kern="1200" dirty="0">
                <a:solidFill>
                  <a:schemeClr val="tx1"/>
                </a:solidFill>
                <a:latin typeface="+mn-lt"/>
                <a:ea typeface="+mn-ea"/>
                <a:cs typeface="+mn-cs"/>
              </a:rPr>
              <a:t>operational excellence</a:t>
            </a:r>
            <a:r>
              <a:rPr lang="en-US" sz="1300" kern="1200" dirty="0">
                <a:solidFill>
                  <a:schemeClr val="tx1"/>
                </a:solidFill>
                <a:latin typeface="+mn-lt"/>
                <a:ea typeface="+mn-ea"/>
                <a:cs typeface="+mn-cs"/>
              </a:rPr>
              <a:t>.</a:t>
            </a:r>
          </a:p>
          <a:p>
            <a:pPr marL="0" indent="0">
              <a:spcAft>
                <a:spcPts val="900"/>
              </a:spcAft>
              <a:buNone/>
            </a:pPr>
            <a:r>
              <a:rPr lang="en-US" sz="1300" kern="1200" dirty="0">
                <a:solidFill>
                  <a:schemeClr val="tx1"/>
                </a:solidFill>
                <a:latin typeface="+mn-lt"/>
                <a:ea typeface="+mn-ea"/>
                <a:cs typeface="+mn-cs"/>
              </a:rPr>
              <a:t>We will  focus on 3 areas:</a:t>
            </a:r>
          </a:p>
        </p:txBody>
      </p:sp>
      <p:graphicFrame>
        <p:nvGraphicFramePr>
          <p:cNvPr id="8" name="Table 8">
            <a:extLst>
              <a:ext uri="{FF2B5EF4-FFF2-40B4-BE49-F238E27FC236}">
                <a16:creationId xmlns:a16="http://schemas.microsoft.com/office/drawing/2014/main" id="{F2DA162C-9FC4-42A1-90F4-BA4952B856E3}"/>
              </a:ext>
            </a:extLst>
          </p:cNvPr>
          <p:cNvGraphicFramePr>
            <a:graphicFrameLocks noGrp="1"/>
          </p:cNvGraphicFramePr>
          <p:nvPr userDrawn="1">
            <p:extLst>
              <p:ext uri="{D42A27DB-BD31-4B8C-83A1-F6EECF244321}">
                <p14:modId xmlns:p14="http://schemas.microsoft.com/office/powerpoint/2010/main" val="3613383887"/>
              </p:ext>
            </p:extLst>
          </p:nvPr>
        </p:nvGraphicFramePr>
        <p:xfrm>
          <a:off x="761055" y="3440493"/>
          <a:ext cx="10775625" cy="2596080"/>
        </p:xfrm>
        <a:graphic>
          <a:graphicData uri="http://schemas.openxmlformats.org/drawingml/2006/table">
            <a:tbl>
              <a:tblPr firstRow="1" bandRow="1">
                <a:tableStyleId>{2D5ABB26-0587-4C30-8999-92F81FD0307C}</a:tableStyleId>
              </a:tblPr>
              <a:tblGrid>
                <a:gridCol w="3591875">
                  <a:extLst>
                    <a:ext uri="{9D8B030D-6E8A-4147-A177-3AD203B41FA5}">
                      <a16:colId xmlns:a16="http://schemas.microsoft.com/office/drawing/2014/main" val="2964927098"/>
                    </a:ext>
                  </a:extLst>
                </a:gridCol>
                <a:gridCol w="3591875">
                  <a:extLst>
                    <a:ext uri="{9D8B030D-6E8A-4147-A177-3AD203B41FA5}">
                      <a16:colId xmlns:a16="http://schemas.microsoft.com/office/drawing/2014/main" val="1535292018"/>
                    </a:ext>
                  </a:extLst>
                </a:gridCol>
                <a:gridCol w="3591875">
                  <a:extLst>
                    <a:ext uri="{9D8B030D-6E8A-4147-A177-3AD203B41FA5}">
                      <a16:colId xmlns:a16="http://schemas.microsoft.com/office/drawing/2014/main" val="1063107177"/>
                    </a:ext>
                  </a:extLst>
                </a:gridCol>
              </a:tblGrid>
              <a:tr h="370840">
                <a:tc>
                  <a:txBody>
                    <a:bodyPr/>
                    <a:lstStyle/>
                    <a:p>
                      <a:pPr algn="l"/>
                      <a:r>
                        <a:rPr lang="en-GB" sz="1200" cap="all" spc="300" baseline="0" dirty="0">
                          <a:solidFill>
                            <a:schemeClr val="accent2"/>
                          </a:solidFill>
                          <a:latin typeface="+mj-lt"/>
                        </a:rPr>
                        <a:t>Members First</a:t>
                      </a:r>
                    </a:p>
                  </a:txBody>
                  <a:tcPr marL="108000" marR="108000" marT="108000" marB="108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GB" sz="1200" cap="all" spc="300" baseline="0" dirty="0">
                          <a:solidFill>
                            <a:schemeClr val="accent2"/>
                          </a:solidFill>
                          <a:latin typeface="+mj-lt"/>
                        </a:rPr>
                        <a:t>Advocacy for Positive Change</a:t>
                      </a:r>
                    </a:p>
                  </a:txBody>
                  <a:tcPr marL="108000" marR="108000" marT="108000" marB="108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GB" sz="1200" cap="all" spc="300" baseline="0" dirty="0">
                          <a:solidFill>
                            <a:schemeClr val="accent2"/>
                          </a:solidFill>
                          <a:latin typeface="+mj-lt"/>
                        </a:rPr>
                        <a:t>Partnership for the Goals</a:t>
                      </a:r>
                    </a:p>
                  </a:txBody>
                  <a:tcPr marL="108000" marR="108000" marT="108000" marB="10800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89626296"/>
                  </a:ext>
                </a:extLst>
              </a:tr>
              <a:tr h="370840">
                <a:tc>
                  <a:txBody>
                    <a:bodyPr/>
                    <a:lstStyle/>
                    <a:p>
                      <a:pPr>
                        <a:spcAft>
                          <a:spcPts val="600"/>
                        </a:spcAft>
                      </a:pPr>
                      <a:r>
                        <a:rPr lang="en-US" sz="1200" b="1" dirty="0"/>
                        <a:t>Value to members in everything we do  </a:t>
                      </a:r>
                    </a:p>
                    <a:p>
                      <a:pPr>
                        <a:spcAft>
                          <a:spcPts val="600"/>
                        </a:spcAft>
                      </a:pPr>
                      <a:r>
                        <a:rPr lang="en-US" sz="1200" dirty="0"/>
                        <a:t>Brand refreshment</a:t>
                      </a:r>
                    </a:p>
                    <a:p>
                      <a:pPr>
                        <a:spcAft>
                          <a:spcPts val="600"/>
                        </a:spcAft>
                      </a:pPr>
                      <a:r>
                        <a:rPr lang="en-US" sz="1200" dirty="0"/>
                        <a:t>Retention of Members with improved Helpdesk:  Education and training on members' requests</a:t>
                      </a:r>
                    </a:p>
                    <a:p>
                      <a:pPr>
                        <a:spcAft>
                          <a:spcPts val="600"/>
                        </a:spcAft>
                      </a:pPr>
                      <a:r>
                        <a:rPr lang="en-US" sz="1200" dirty="0" err="1"/>
                        <a:t>ESG</a:t>
                      </a:r>
                      <a:r>
                        <a:rPr lang="en-US" sz="1200" dirty="0"/>
                        <a:t> Value proposition through COP implementation</a:t>
                      </a:r>
                    </a:p>
                    <a:p>
                      <a:pPr>
                        <a:spcAft>
                          <a:spcPts val="600"/>
                        </a:spcAft>
                      </a:pPr>
                      <a:r>
                        <a:rPr lang="en-US" sz="1200" dirty="0"/>
                        <a:t>New toolkits  </a:t>
                      </a:r>
                      <a:r>
                        <a:rPr lang="en-US" sz="1200" dirty="0" err="1"/>
                        <a:t>Harmonisation</a:t>
                      </a:r>
                      <a:endParaRPr lang="en-US" sz="1200" dirty="0"/>
                    </a:p>
                    <a:p>
                      <a:pPr>
                        <a:spcAft>
                          <a:spcPts val="600"/>
                        </a:spcAft>
                      </a:pPr>
                      <a:r>
                        <a:rPr lang="en-US" sz="1200" dirty="0"/>
                        <a:t>Digital Transformation</a:t>
                      </a:r>
                      <a:endParaRPr lang="en-GB" sz="1200" dirty="0"/>
                    </a:p>
                  </a:txBody>
                  <a:tcPr marL="108000" marR="108000" marT="108000" marB="108000">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2"/>
                    </a:solidFill>
                  </a:tcPr>
                </a:tc>
                <a:tc>
                  <a:txBody>
                    <a:bodyPr/>
                    <a:lstStyle/>
                    <a:p>
                      <a:pPr>
                        <a:spcAft>
                          <a:spcPts val="600"/>
                        </a:spcAft>
                      </a:pPr>
                      <a:r>
                        <a:rPr lang="en-US" sz="1200" b="1" dirty="0"/>
                        <a:t>Promoting</a:t>
                      </a:r>
                      <a:r>
                        <a:rPr lang="en-US" sz="1200" dirty="0"/>
                        <a:t> RJC as the </a:t>
                      </a:r>
                      <a:r>
                        <a:rPr lang="en-US" sz="1200" b="1" dirty="0"/>
                        <a:t>Leading</a:t>
                      </a:r>
                      <a:r>
                        <a:rPr lang="en-US" sz="1200" dirty="0"/>
                        <a:t> Standards and  Sustainability </a:t>
                      </a:r>
                      <a:r>
                        <a:rPr lang="en-US" sz="1200" dirty="0" err="1"/>
                        <a:t>organisation</a:t>
                      </a:r>
                      <a:r>
                        <a:rPr lang="en-US" sz="1200" dirty="0"/>
                        <a:t> that drives </a:t>
                      </a:r>
                      <a:r>
                        <a:rPr lang="en-US" sz="1200" b="1" dirty="0"/>
                        <a:t>consumer confidence</a:t>
                      </a:r>
                    </a:p>
                    <a:p>
                      <a:pPr>
                        <a:spcAft>
                          <a:spcPts val="600"/>
                        </a:spcAft>
                      </a:pPr>
                      <a:r>
                        <a:rPr lang="en-US" sz="1200" dirty="0"/>
                        <a:t>Linking to Brand Equity and Access to Finance  Enhancing a </a:t>
                      </a:r>
                      <a:r>
                        <a:rPr lang="en-US" sz="1200" b="1" dirty="0"/>
                        <a:t>credible and reliable brand</a:t>
                      </a:r>
                      <a:r>
                        <a:rPr lang="en-US" sz="1200" dirty="0"/>
                        <a:t>, driven by stakeholder engagement at the highest level with a strategic  focus on UNGC Partnership and OECD</a:t>
                      </a:r>
                    </a:p>
                    <a:p>
                      <a:pPr>
                        <a:spcAft>
                          <a:spcPts val="600"/>
                        </a:spcAft>
                      </a:pPr>
                      <a:endParaRPr lang="en-GB" sz="1200" dirty="0"/>
                    </a:p>
                  </a:txBody>
                  <a:tcPr marL="108000" marR="108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2"/>
                    </a:solidFill>
                  </a:tcPr>
                </a:tc>
                <a:tc>
                  <a:txBody>
                    <a:bodyPr/>
                    <a:lstStyle/>
                    <a:p>
                      <a:pPr>
                        <a:spcAft>
                          <a:spcPts val="600"/>
                        </a:spcAft>
                      </a:pPr>
                      <a:r>
                        <a:rPr lang="en-US" sz="1200" dirty="0"/>
                        <a:t>A partnership strategy that enables a multiplier effect to  </a:t>
                      </a:r>
                      <a:r>
                        <a:rPr lang="en-US" sz="1200" b="1" dirty="0"/>
                        <a:t>efficiency, impact analysis, business growth and improved  membership experience </a:t>
                      </a:r>
                      <a:r>
                        <a:rPr lang="en-US" sz="1200" dirty="0"/>
                        <a:t>in tough economic times connected  to the 2030 agenda– data validation and data measurement  according to SDG indicators</a:t>
                      </a:r>
                    </a:p>
                    <a:p>
                      <a:pPr>
                        <a:spcAft>
                          <a:spcPts val="600"/>
                        </a:spcAft>
                      </a:pPr>
                      <a:r>
                        <a:rPr lang="en-US" sz="1200" dirty="0"/>
                        <a:t>We tell the story of positive impact and development</a:t>
                      </a:r>
                    </a:p>
                    <a:p>
                      <a:pPr>
                        <a:spcAft>
                          <a:spcPts val="600"/>
                        </a:spcAft>
                      </a:pPr>
                      <a:r>
                        <a:rPr lang="en-US" sz="1200" dirty="0"/>
                        <a:t>Partnerships with UNGC, </a:t>
                      </a:r>
                      <a:r>
                        <a:rPr lang="en-US" sz="1200" dirty="0" err="1"/>
                        <a:t>CIBJO</a:t>
                      </a:r>
                      <a:r>
                        <a:rPr lang="en-US" sz="1200" dirty="0"/>
                        <a:t>, </a:t>
                      </a:r>
                      <a:r>
                        <a:rPr lang="en-US" sz="1200" dirty="0" err="1"/>
                        <a:t>LBMA</a:t>
                      </a:r>
                      <a:r>
                        <a:rPr lang="en-US" sz="1200" dirty="0"/>
                        <a:t>, World Gold Council,  </a:t>
                      </a:r>
                      <a:r>
                        <a:rPr lang="en-US" sz="1200" dirty="0" err="1"/>
                        <a:t>RMI</a:t>
                      </a:r>
                      <a:r>
                        <a:rPr lang="en-US" sz="1200" dirty="0"/>
                        <a:t>, </a:t>
                      </a:r>
                      <a:r>
                        <a:rPr lang="en-US" sz="1200" dirty="0" err="1"/>
                        <a:t>NDC</a:t>
                      </a:r>
                      <a:r>
                        <a:rPr lang="en-US" sz="1200" dirty="0"/>
                        <a:t>, World Diamond Council…to promote our members work and industry  progress</a:t>
                      </a:r>
                    </a:p>
                  </a:txBody>
                  <a:tcPr marL="108000" marR="108000" marT="108000" marB="108000">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chemeClr val="bg2"/>
                    </a:solidFill>
                  </a:tcPr>
                </a:tc>
                <a:extLst>
                  <a:ext uri="{0D108BD9-81ED-4DB2-BD59-A6C34878D82A}">
                    <a16:rowId xmlns:a16="http://schemas.microsoft.com/office/drawing/2014/main" val="3350179461"/>
                  </a:ext>
                </a:extLst>
              </a:tr>
            </a:tbl>
          </a:graphicData>
        </a:graphic>
      </p:graphicFrame>
      <p:sp>
        <p:nvSpPr>
          <p:cNvPr id="10" name="object 6">
            <a:extLst>
              <a:ext uri="{FF2B5EF4-FFF2-40B4-BE49-F238E27FC236}">
                <a16:creationId xmlns:a16="http://schemas.microsoft.com/office/drawing/2014/main" id="{47F9AF42-CDD4-4D9B-8C4C-E0B517BB122B}"/>
              </a:ext>
            </a:extLst>
          </p:cNvPr>
          <p:cNvSpPr/>
          <p:nvPr userDrawn="1"/>
        </p:nvSpPr>
        <p:spPr>
          <a:xfrm>
            <a:off x="761054" y="3339548"/>
            <a:ext cx="10775625" cy="100945"/>
          </a:xfrm>
          <a:prstGeom prst="rect">
            <a:avLst/>
          </a:prstGeom>
          <a:blipFill>
            <a:blip r:embed="rId2" cstate="print"/>
            <a:stretch>
              <a:fillRect t="-102709" b="-63013"/>
            </a:stretch>
          </a:blipFill>
        </p:spPr>
        <p:txBody>
          <a:bodyPr wrap="square" lIns="0" tIns="0" rIns="0" bIns="0" rtlCol="0"/>
          <a:lstStyle/>
          <a:p>
            <a:endParaRPr/>
          </a:p>
        </p:txBody>
      </p:sp>
    </p:spTree>
    <p:extLst>
      <p:ext uri="{BB962C8B-B14F-4D97-AF65-F5344CB8AC3E}">
        <p14:creationId xmlns:p14="http://schemas.microsoft.com/office/powerpoint/2010/main" val="3343903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Membership journ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a:xfrm>
            <a:off x="648000" y="648000"/>
            <a:ext cx="5107105" cy="1051560"/>
          </a:xfrm>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BD61F0D2-49CD-4BA3-B188-5409D35EA9CE}"/>
              </a:ext>
            </a:extLst>
          </p:cNvPr>
          <p:cNvGrpSpPr/>
          <p:nvPr userDrawn="1"/>
        </p:nvGrpSpPr>
        <p:grpSpPr>
          <a:xfrm>
            <a:off x="2502624" y="1056278"/>
            <a:ext cx="9363893" cy="5038032"/>
            <a:chOff x="2123768" y="1140314"/>
            <a:chExt cx="9363893" cy="5038032"/>
          </a:xfrm>
        </p:grpSpPr>
        <p:sp>
          <p:nvSpPr>
            <p:cNvPr id="4" name="Freeform: Shape 6158">
              <a:extLst>
                <a:ext uri="{FF2B5EF4-FFF2-40B4-BE49-F238E27FC236}">
                  <a16:creationId xmlns:a16="http://schemas.microsoft.com/office/drawing/2014/main" id="{13DD2154-49D0-4370-98A1-418E617B1902}"/>
                </a:ext>
              </a:extLst>
            </p:cNvPr>
            <p:cNvSpPr/>
            <p:nvPr/>
          </p:nvSpPr>
          <p:spPr>
            <a:xfrm>
              <a:off x="4986332" y="1806179"/>
              <a:ext cx="4164394" cy="4160041"/>
            </a:xfrm>
            <a:custGeom>
              <a:avLst/>
              <a:gdLst/>
              <a:ahLst/>
              <a:cxnLst>
                <a:cxn ang="3cd4">
                  <a:pos x="hc" y="t"/>
                </a:cxn>
                <a:cxn ang="cd2">
                  <a:pos x="l" y="vc"/>
                </a:cxn>
                <a:cxn ang="cd4">
                  <a:pos x="hc" y="b"/>
                </a:cxn>
                <a:cxn ang="0">
                  <a:pos x="r" y="vc"/>
                </a:cxn>
              </a:cxnLst>
              <a:rect l="l" t="t" r="r" b="b"/>
              <a:pathLst>
                <a:path w="958" h="957">
                  <a:moveTo>
                    <a:pt x="480" y="0"/>
                  </a:moveTo>
                  <a:cubicBezTo>
                    <a:pt x="744" y="0"/>
                    <a:pt x="958" y="214"/>
                    <a:pt x="958" y="478"/>
                  </a:cubicBezTo>
                  <a:cubicBezTo>
                    <a:pt x="958" y="743"/>
                    <a:pt x="744" y="957"/>
                    <a:pt x="480" y="957"/>
                  </a:cubicBezTo>
                  <a:cubicBezTo>
                    <a:pt x="215" y="957"/>
                    <a:pt x="0" y="743"/>
                    <a:pt x="0" y="478"/>
                  </a:cubicBezTo>
                  <a:cubicBezTo>
                    <a:pt x="0" y="214"/>
                    <a:pt x="215" y="0"/>
                    <a:pt x="480" y="0"/>
                  </a:cubicBezTo>
                  <a:close/>
                </a:path>
              </a:pathLst>
            </a:custGeom>
            <a:noFill/>
            <a:ln w="12700" cap="flat">
              <a:solidFill>
                <a:schemeClr val="accent3"/>
              </a:solidFill>
              <a:prstDash val="solid"/>
            </a:ln>
          </p:spPr>
          <p:txBody>
            <a:bodyPr vert="horz" wrap="none" lIns="45000" tIns="22500" rIns="45000" bIns="22500" anchor="ctr" anchorCtr="1" compatLnSpc="0"/>
            <a:lstStyle/>
            <a:p>
              <a:pPr hangingPunct="0"/>
              <a:endParaRPr lang="en-US" sz="900">
                <a:latin typeface="Arial" pitchFamily="18"/>
                <a:ea typeface="Arial Unicode MS" pitchFamily="2"/>
                <a:cs typeface="Arial Unicode MS" pitchFamily="2"/>
              </a:endParaRPr>
            </a:p>
          </p:txBody>
        </p:sp>
        <p:sp>
          <p:nvSpPr>
            <p:cNvPr id="5" name="TextBox 4">
              <a:extLst>
                <a:ext uri="{FF2B5EF4-FFF2-40B4-BE49-F238E27FC236}">
                  <a16:creationId xmlns:a16="http://schemas.microsoft.com/office/drawing/2014/main" id="{D8EE510D-388C-42DA-BD84-6DEA448501EF}"/>
                </a:ext>
              </a:extLst>
            </p:cNvPr>
            <p:cNvSpPr txBox="1"/>
            <p:nvPr/>
          </p:nvSpPr>
          <p:spPr>
            <a:xfrm>
              <a:off x="3126657" y="5318291"/>
              <a:ext cx="1891237" cy="584775"/>
            </a:xfrm>
            <a:prstGeom prst="rect">
              <a:avLst/>
            </a:prstGeom>
            <a:noFill/>
          </p:spPr>
          <p:txBody>
            <a:bodyPr wrap="square" rtlCol="0">
              <a:spAutoFit/>
            </a:bodyPr>
            <a:lstStyle/>
            <a:p>
              <a:pPr lvl="0"/>
              <a:r>
                <a:rPr lang="en-GB" sz="1600" dirty="0"/>
                <a:t>Engage with RJC </a:t>
              </a:r>
              <a:br>
                <a:rPr lang="en-GB" sz="1600" dirty="0"/>
              </a:br>
              <a:r>
                <a:rPr lang="en-GB" sz="1600" dirty="0"/>
                <a:t>events, social media</a:t>
              </a:r>
            </a:p>
          </p:txBody>
        </p:sp>
        <p:sp>
          <p:nvSpPr>
            <p:cNvPr id="6" name="TextBox 5">
              <a:extLst>
                <a:ext uri="{FF2B5EF4-FFF2-40B4-BE49-F238E27FC236}">
                  <a16:creationId xmlns:a16="http://schemas.microsoft.com/office/drawing/2014/main" id="{A6EDD6A1-C40E-4E97-95E6-F5EF0EF4D412}"/>
                </a:ext>
              </a:extLst>
            </p:cNvPr>
            <p:cNvSpPr txBox="1"/>
            <p:nvPr/>
          </p:nvSpPr>
          <p:spPr>
            <a:xfrm>
              <a:off x="2123768" y="2948974"/>
              <a:ext cx="2277231" cy="1323439"/>
            </a:xfrm>
            <a:prstGeom prst="rect">
              <a:avLst/>
            </a:prstGeom>
            <a:noFill/>
          </p:spPr>
          <p:txBody>
            <a:bodyPr wrap="square" rtlCol="0">
              <a:spAutoFit/>
            </a:bodyPr>
            <a:lstStyle/>
            <a:p>
              <a:pPr lvl="0"/>
              <a:r>
                <a:rPr lang="en-GB" sz="1600" dirty="0"/>
                <a:t>Participate in general membership activities - governance, webinars, newsletter, speaker opportunities</a:t>
              </a:r>
            </a:p>
          </p:txBody>
        </p:sp>
        <p:sp>
          <p:nvSpPr>
            <p:cNvPr id="7" name="TextBox 6">
              <a:extLst>
                <a:ext uri="{FF2B5EF4-FFF2-40B4-BE49-F238E27FC236}">
                  <a16:creationId xmlns:a16="http://schemas.microsoft.com/office/drawing/2014/main" id="{C8B34215-03E9-4BAB-92D8-E5F96E462304}"/>
                </a:ext>
              </a:extLst>
            </p:cNvPr>
            <p:cNvSpPr txBox="1"/>
            <p:nvPr/>
          </p:nvSpPr>
          <p:spPr>
            <a:xfrm>
              <a:off x="7653232" y="1366541"/>
              <a:ext cx="1294957" cy="338554"/>
            </a:xfrm>
            <a:prstGeom prst="rect">
              <a:avLst/>
            </a:prstGeom>
            <a:noFill/>
          </p:spPr>
          <p:txBody>
            <a:bodyPr wrap="square" rtlCol="0">
              <a:spAutoFit/>
            </a:bodyPr>
            <a:lstStyle/>
            <a:p>
              <a:r>
                <a:rPr lang="en-GB" sz="1600" dirty="0"/>
                <a:t>Join / Renew</a:t>
              </a:r>
            </a:p>
          </p:txBody>
        </p:sp>
        <p:sp>
          <p:nvSpPr>
            <p:cNvPr id="8" name="TextBox 7">
              <a:extLst>
                <a:ext uri="{FF2B5EF4-FFF2-40B4-BE49-F238E27FC236}">
                  <a16:creationId xmlns:a16="http://schemas.microsoft.com/office/drawing/2014/main" id="{146E9080-C88F-4B91-AF42-8648DA1D55D9}"/>
                </a:ext>
              </a:extLst>
            </p:cNvPr>
            <p:cNvSpPr txBox="1"/>
            <p:nvPr/>
          </p:nvSpPr>
          <p:spPr>
            <a:xfrm>
              <a:off x="9907818" y="3298075"/>
              <a:ext cx="1579843" cy="584775"/>
            </a:xfrm>
            <a:prstGeom prst="rect">
              <a:avLst/>
            </a:prstGeom>
            <a:noFill/>
          </p:spPr>
          <p:txBody>
            <a:bodyPr wrap="square" rtlCol="0">
              <a:spAutoFit/>
            </a:bodyPr>
            <a:lstStyle/>
            <a:p>
              <a:pPr lvl="0"/>
              <a:r>
                <a:rPr lang="en-GB" sz="1600" dirty="0"/>
                <a:t>Access support</a:t>
              </a:r>
              <a:br>
                <a:rPr lang="en-GB" sz="1600" dirty="0"/>
              </a:br>
              <a:r>
                <a:rPr lang="en-GB" sz="1600" dirty="0"/>
                <a:t>and training</a:t>
              </a:r>
            </a:p>
          </p:txBody>
        </p:sp>
        <p:sp>
          <p:nvSpPr>
            <p:cNvPr id="9" name="TextBox 8">
              <a:extLst>
                <a:ext uri="{FF2B5EF4-FFF2-40B4-BE49-F238E27FC236}">
                  <a16:creationId xmlns:a16="http://schemas.microsoft.com/office/drawing/2014/main" id="{D4F14DF2-13A5-4663-9F49-57145FE96232}"/>
                </a:ext>
              </a:extLst>
            </p:cNvPr>
            <p:cNvSpPr txBox="1"/>
            <p:nvPr/>
          </p:nvSpPr>
          <p:spPr>
            <a:xfrm>
              <a:off x="9150726" y="5308490"/>
              <a:ext cx="1764560" cy="584775"/>
            </a:xfrm>
            <a:prstGeom prst="rect">
              <a:avLst/>
            </a:prstGeom>
            <a:noFill/>
          </p:spPr>
          <p:txBody>
            <a:bodyPr wrap="square" rtlCol="0">
              <a:spAutoFit/>
            </a:bodyPr>
            <a:lstStyle/>
            <a:p>
              <a:r>
                <a:rPr lang="en-GB" sz="1600" dirty="0"/>
                <a:t>Achieve (re)certification</a:t>
              </a:r>
            </a:p>
          </p:txBody>
        </p:sp>
        <p:grpSp>
          <p:nvGrpSpPr>
            <p:cNvPr id="10" name="Group 9">
              <a:extLst>
                <a:ext uri="{FF2B5EF4-FFF2-40B4-BE49-F238E27FC236}">
                  <a16:creationId xmlns:a16="http://schemas.microsoft.com/office/drawing/2014/main" id="{3FF49B10-D2B4-485A-B7FF-DEE1204757A0}"/>
                </a:ext>
              </a:extLst>
            </p:cNvPr>
            <p:cNvGrpSpPr/>
            <p:nvPr/>
          </p:nvGrpSpPr>
          <p:grpSpPr>
            <a:xfrm>
              <a:off x="4400999" y="2961525"/>
              <a:ext cx="1188000" cy="1189243"/>
              <a:chOff x="4350126" y="3036594"/>
              <a:chExt cx="1188000" cy="1189243"/>
            </a:xfrm>
          </p:grpSpPr>
          <p:sp>
            <p:nvSpPr>
              <p:cNvPr id="23" name="Freeform: Shape 6114">
                <a:extLst>
                  <a:ext uri="{FF2B5EF4-FFF2-40B4-BE49-F238E27FC236}">
                    <a16:creationId xmlns:a16="http://schemas.microsoft.com/office/drawing/2014/main" id="{F4445824-6DE2-4103-A2EF-A0EC3FB07B93}"/>
                  </a:ext>
                </a:extLst>
              </p:cNvPr>
              <p:cNvSpPr>
                <a:spLocks noChangeAspect="1"/>
              </p:cNvSpPr>
              <p:nvPr/>
            </p:nvSpPr>
            <p:spPr>
              <a:xfrm>
                <a:off x="4350126" y="3036594"/>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4" name="Picture 23">
                <a:extLst>
                  <a:ext uri="{FF2B5EF4-FFF2-40B4-BE49-F238E27FC236}">
                    <a16:creationId xmlns:a16="http://schemas.microsoft.com/office/drawing/2014/main" id="{76E23BDD-315E-4949-B7E9-2A28A1E3F1E0}"/>
                  </a:ext>
                </a:extLst>
              </p:cNvPr>
              <p:cNvPicPr>
                <a:picLocks noChangeAspect="1"/>
              </p:cNvPicPr>
              <p:nvPr/>
            </p:nvPicPr>
            <p:blipFill>
              <a:blip r:embed="rId2"/>
              <a:stretch>
                <a:fillRect/>
              </a:stretch>
            </p:blipFill>
            <p:spPr>
              <a:xfrm>
                <a:off x="4624412" y="3421543"/>
                <a:ext cx="615181" cy="448271"/>
              </a:xfrm>
              <a:prstGeom prst="rect">
                <a:avLst/>
              </a:prstGeom>
            </p:spPr>
          </p:pic>
        </p:grpSp>
        <p:grpSp>
          <p:nvGrpSpPr>
            <p:cNvPr id="11" name="Group 10">
              <a:extLst>
                <a:ext uri="{FF2B5EF4-FFF2-40B4-BE49-F238E27FC236}">
                  <a16:creationId xmlns:a16="http://schemas.microsoft.com/office/drawing/2014/main" id="{952F5552-0B0E-4D1D-9FB0-169A37697BC7}"/>
                </a:ext>
              </a:extLst>
            </p:cNvPr>
            <p:cNvGrpSpPr/>
            <p:nvPr/>
          </p:nvGrpSpPr>
          <p:grpSpPr>
            <a:xfrm>
              <a:off x="6444589" y="1140314"/>
              <a:ext cx="1188000" cy="1189243"/>
              <a:chOff x="6483826" y="1148896"/>
              <a:chExt cx="1188000" cy="1189243"/>
            </a:xfrm>
          </p:grpSpPr>
          <p:sp>
            <p:nvSpPr>
              <p:cNvPr id="21" name="Freeform: Shape 6114">
                <a:extLst>
                  <a:ext uri="{FF2B5EF4-FFF2-40B4-BE49-F238E27FC236}">
                    <a16:creationId xmlns:a16="http://schemas.microsoft.com/office/drawing/2014/main" id="{3DDFDC95-0F9E-4459-92D5-C3C705D7F347}"/>
                  </a:ext>
                </a:extLst>
              </p:cNvPr>
              <p:cNvSpPr>
                <a:spLocks noChangeAspect="1"/>
              </p:cNvSpPr>
              <p:nvPr/>
            </p:nvSpPr>
            <p:spPr>
              <a:xfrm>
                <a:off x="6483826" y="1148896"/>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tx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2" name="Picture 21">
                <a:extLst>
                  <a:ext uri="{FF2B5EF4-FFF2-40B4-BE49-F238E27FC236}">
                    <a16:creationId xmlns:a16="http://schemas.microsoft.com/office/drawing/2014/main" id="{047D75DE-7014-4E48-B68D-45B9EAB4F289}"/>
                  </a:ext>
                </a:extLst>
              </p:cNvPr>
              <p:cNvPicPr>
                <a:picLocks noChangeAspect="1"/>
              </p:cNvPicPr>
              <p:nvPr/>
            </p:nvPicPr>
            <p:blipFill>
              <a:blip r:embed="rId3"/>
              <a:stretch>
                <a:fillRect/>
              </a:stretch>
            </p:blipFill>
            <p:spPr>
              <a:xfrm>
                <a:off x="6704978" y="1535818"/>
                <a:ext cx="769365" cy="439637"/>
              </a:xfrm>
              <a:prstGeom prst="rect">
                <a:avLst/>
              </a:prstGeom>
            </p:spPr>
          </p:pic>
        </p:grpSp>
        <p:grpSp>
          <p:nvGrpSpPr>
            <p:cNvPr id="12" name="Group 11">
              <a:extLst>
                <a:ext uri="{FF2B5EF4-FFF2-40B4-BE49-F238E27FC236}">
                  <a16:creationId xmlns:a16="http://schemas.microsoft.com/office/drawing/2014/main" id="{B839F639-F227-4938-AC92-3D35DB991A22}"/>
                </a:ext>
              </a:extLst>
            </p:cNvPr>
            <p:cNvGrpSpPr/>
            <p:nvPr/>
          </p:nvGrpSpPr>
          <p:grpSpPr>
            <a:xfrm>
              <a:off x="8498908" y="2995842"/>
              <a:ext cx="1188000" cy="1189243"/>
              <a:chOff x="8498908" y="2995842"/>
              <a:chExt cx="1188000" cy="1189243"/>
            </a:xfrm>
          </p:grpSpPr>
          <p:sp>
            <p:nvSpPr>
              <p:cNvPr id="19" name="Freeform: Shape 6114">
                <a:extLst>
                  <a:ext uri="{FF2B5EF4-FFF2-40B4-BE49-F238E27FC236}">
                    <a16:creationId xmlns:a16="http://schemas.microsoft.com/office/drawing/2014/main" id="{A157A6B0-6BE2-4F4D-B1C3-D95A2952C93F}"/>
                  </a:ext>
                </a:extLst>
              </p:cNvPr>
              <p:cNvSpPr>
                <a:spLocks noChangeAspect="1"/>
              </p:cNvSpPr>
              <p:nvPr/>
            </p:nvSpPr>
            <p:spPr>
              <a:xfrm>
                <a:off x="8498908" y="2995842"/>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20" name="Picture 19">
                <a:extLst>
                  <a:ext uri="{FF2B5EF4-FFF2-40B4-BE49-F238E27FC236}">
                    <a16:creationId xmlns:a16="http://schemas.microsoft.com/office/drawing/2014/main" id="{CA23F053-72E9-4D09-9B4D-82DA45F9619E}"/>
                  </a:ext>
                </a:extLst>
              </p:cNvPr>
              <p:cNvPicPr>
                <a:picLocks noChangeAspect="1"/>
              </p:cNvPicPr>
              <p:nvPr/>
            </p:nvPicPr>
            <p:blipFill>
              <a:blip r:embed="rId4"/>
              <a:stretch>
                <a:fillRect/>
              </a:stretch>
            </p:blipFill>
            <p:spPr>
              <a:xfrm>
                <a:off x="8817423" y="3283232"/>
                <a:ext cx="597323" cy="545830"/>
              </a:xfrm>
              <a:prstGeom prst="rect">
                <a:avLst/>
              </a:prstGeom>
            </p:spPr>
          </p:pic>
        </p:grpSp>
        <p:grpSp>
          <p:nvGrpSpPr>
            <p:cNvPr id="13" name="Group 12">
              <a:extLst>
                <a:ext uri="{FF2B5EF4-FFF2-40B4-BE49-F238E27FC236}">
                  <a16:creationId xmlns:a16="http://schemas.microsoft.com/office/drawing/2014/main" id="{6C85EE67-BD06-4ECC-87D6-5A2FE1F1E7D0}"/>
                </a:ext>
              </a:extLst>
            </p:cNvPr>
            <p:cNvGrpSpPr/>
            <p:nvPr/>
          </p:nvGrpSpPr>
          <p:grpSpPr>
            <a:xfrm>
              <a:off x="7760189" y="4989103"/>
              <a:ext cx="1188000" cy="1189243"/>
              <a:chOff x="8068829" y="5190338"/>
              <a:chExt cx="1188000" cy="1189243"/>
            </a:xfrm>
          </p:grpSpPr>
          <p:sp>
            <p:nvSpPr>
              <p:cNvPr id="17" name="Freeform: Shape 6114">
                <a:extLst>
                  <a:ext uri="{FF2B5EF4-FFF2-40B4-BE49-F238E27FC236}">
                    <a16:creationId xmlns:a16="http://schemas.microsoft.com/office/drawing/2014/main" id="{930DCC17-202E-48BD-BF36-A6F40E3ACBB4}"/>
                  </a:ext>
                </a:extLst>
              </p:cNvPr>
              <p:cNvSpPr>
                <a:spLocks noChangeAspect="1"/>
              </p:cNvSpPr>
              <p:nvPr/>
            </p:nvSpPr>
            <p:spPr>
              <a:xfrm>
                <a:off x="8068829" y="5190338"/>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18" name="Picture 17">
                <a:extLst>
                  <a:ext uri="{FF2B5EF4-FFF2-40B4-BE49-F238E27FC236}">
                    <a16:creationId xmlns:a16="http://schemas.microsoft.com/office/drawing/2014/main" id="{A94FA61B-D4F4-4E2C-8084-A43883427767}"/>
                  </a:ext>
                </a:extLst>
              </p:cNvPr>
              <p:cNvPicPr>
                <a:picLocks noChangeAspect="1"/>
              </p:cNvPicPr>
              <p:nvPr/>
            </p:nvPicPr>
            <p:blipFill>
              <a:blip r:embed="rId5"/>
              <a:stretch>
                <a:fillRect/>
              </a:stretch>
            </p:blipFill>
            <p:spPr>
              <a:xfrm>
                <a:off x="8427153" y="5563940"/>
                <a:ext cx="471351" cy="510270"/>
              </a:xfrm>
              <a:prstGeom prst="rect">
                <a:avLst/>
              </a:prstGeom>
            </p:spPr>
          </p:pic>
        </p:grpSp>
        <p:grpSp>
          <p:nvGrpSpPr>
            <p:cNvPr id="14" name="Group 13">
              <a:extLst>
                <a:ext uri="{FF2B5EF4-FFF2-40B4-BE49-F238E27FC236}">
                  <a16:creationId xmlns:a16="http://schemas.microsoft.com/office/drawing/2014/main" id="{42DC9F21-AD91-4311-B476-96AB9D93C9AF}"/>
                </a:ext>
              </a:extLst>
            </p:cNvPr>
            <p:cNvGrpSpPr/>
            <p:nvPr/>
          </p:nvGrpSpPr>
          <p:grpSpPr>
            <a:xfrm>
              <a:off x="5108799" y="4954988"/>
              <a:ext cx="1188000" cy="1189243"/>
              <a:chOff x="5167544" y="5190338"/>
              <a:chExt cx="1188000" cy="1189243"/>
            </a:xfrm>
          </p:grpSpPr>
          <p:sp>
            <p:nvSpPr>
              <p:cNvPr id="15" name="Freeform: Shape 6114">
                <a:extLst>
                  <a:ext uri="{FF2B5EF4-FFF2-40B4-BE49-F238E27FC236}">
                    <a16:creationId xmlns:a16="http://schemas.microsoft.com/office/drawing/2014/main" id="{54C6A5D3-2FA9-48C7-B173-692199FF7D59}"/>
                  </a:ext>
                </a:extLst>
              </p:cNvPr>
              <p:cNvSpPr>
                <a:spLocks noChangeAspect="1"/>
              </p:cNvSpPr>
              <p:nvPr/>
            </p:nvSpPr>
            <p:spPr>
              <a:xfrm>
                <a:off x="5167544" y="5190338"/>
                <a:ext cx="1188000" cy="1189243"/>
              </a:xfrm>
              <a:custGeom>
                <a:avLst/>
                <a:gdLst/>
                <a:ahLst/>
                <a:cxnLst>
                  <a:cxn ang="3cd4">
                    <a:pos x="hc" y="t"/>
                  </a:cxn>
                  <a:cxn ang="cd2">
                    <a:pos x="l" y="vc"/>
                  </a:cxn>
                  <a:cxn ang="cd4">
                    <a:pos x="hc" y="b"/>
                  </a:cxn>
                  <a:cxn ang="0">
                    <a:pos x="r" y="vc"/>
                  </a:cxn>
                </a:cxnLst>
                <a:rect l="l" t="t" r="r" b="b"/>
                <a:pathLst>
                  <a:path w="958" h="959">
                    <a:moveTo>
                      <a:pt x="480" y="0"/>
                    </a:moveTo>
                    <a:cubicBezTo>
                      <a:pt x="744" y="0"/>
                      <a:pt x="958" y="215"/>
                      <a:pt x="958" y="479"/>
                    </a:cubicBezTo>
                    <a:cubicBezTo>
                      <a:pt x="958" y="745"/>
                      <a:pt x="744" y="959"/>
                      <a:pt x="480" y="959"/>
                    </a:cubicBezTo>
                    <a:cubicBezTo>
                      <a:pt x="215" y="959"/>
                      <a:pt x="0" y="745"/>
                      <a:pt x="0" y="479"/>
                    </a:cubicBezTo>
                    <a:cubicBezTo>
                      <a:pt x="0" y="215"/>
                      <a:pt x="215" y="0"/>
                      <a:pt x="480" y="0"/>
                    </a:cubicBezTo>
                    <a:close/>
                  </a:path>
                </a:pathLst>
              </a:custGeom>
              <a:solidFill>
                <a:schemeClr val="accent2"/>
              </a:solidFill>
              <a:ln w="38100" cap="flat">
                <a:solidFill>
                  <a:schemeClr val="bg1"/>
                </a:solidFill>
                <a:prstDash val="solid"/>
              </a:ln>
            </p:spPr>
            <p:txBody>
              <a:bodyPr vert="horz" wrap="none" lIns="45000" tIns="22500" rIns="45000" bIns="22500" anchor="ctr" anchorCtr="1" compatLnSpc="0"/>
              <a:lstStyle/>
              <a:p>
                <a:pPr hangingPunct="0"/>
                <a:endParaRPr lang="en-US" sz="900" dirty="0">
                  <a:latin typeface="Arial" pitchFamily="18"/>
                  <a:ea typeface="Arial Unicode MS" pitchFamily="2"/>
                  <a:cs typeface="Arial Unicode MS" pitchFamily="2"/>
                </a:endParaRPr>
              </a:p>
            </p:txBody>
          </p:sp>
          <p:pic>
            <p:nvPicPr>
              <p:cNvPr id="16" name="Picture 15">
                <a:extLst>
                  <a:ext uri="{FF2B5EF4-FFF2-40B4-BE49-F238E27FC236}">
                    <a16:creationId xmlns:a16="http://schemas.microsoft.com/office/drawing/2014/main" id="{DCF7D23D-2ED7-4173-B9DD-06811BD28FAD}"/>
                  </a:ext>
                </a:extLst>
              </p:cNvPr>
              <p:cNvPicPr>
                <a:picLocks noChangeAspect="1"/>
              </p:cNvPicPr>
              <p:nvPr/>
            </p:nvPicPr>
            <p:blipFill>
              <a:blip r:embed="rId6"/>
              <a:stretch>
                <a:fillRect/>
              </a:stretch>
            </p:blipFill>
            <p:spPr>
              <a:xfrm>
                <a:off x="5434994" y="5543840"/>
                <a:ext cx="653100" cy="550470"/>
              </a:xfrm>
              <a:prstGeom prst="rect">
                <a:avLst/>
              </a:prstGeom>
            </p:spPr>
          </p:pic>
        </p:grpSp>
      </p:grpSp>
      <p:sp>
        <p:nvSpPr>
          <p:cNvPr id="25" name="Slide Number Placeholder 24">
            <a:extLst>
              <a:ext uri="{FF2B5EF4-FFF2-40B4-BE49-F238E27FC236}">
                <a16:creationId xmlns:a16="http://schemas.microsoft.com/office/drawing/2014/main" id="{7C2A13C0-F89A-471C-8FD6-393BF2A62EDB}"/>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0765649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de of Practic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15939E86-DC8F-4BF2-9342-8BEC0B246C10}"/>
              </a:ext>
            </a:extLst>
          </p:cNvPr>
          <p:cNvGrpSpPr/>
          <p:nvPr userDrawn="1"/>
        </p:nvGrpSpPr>
        <p:grpSpPr>
          <a:xfrm>
            <a:off x="6818274" y="2602320"/>
            <a:ext cx="4659584" cy="3056087"/>
            <a:chOff x="6818274" y="2709000"/>
            <a:chExt cx="4659584" cy="3056087"/>
          </a:xfrm>
        </p:grpSpPr>
        <p:sp>
          <p:nvSpPr>
            <p:cNvPr id="4" name="Rectangle 3">
              <a:extLst>
                <a:ext uri="{FF2B5EF4-FFF2-40B4-BE49-F238E27FC236}">
                  <a16:creationId xmlns:a16="http://schemas.microsoft.com/office/drawing/2014/main" id="{6E325CE4-46BB-459B-8829-B2978E2A9601}"/>
                </a:ext>
              </a:extLst>
            </p:cNvPr>
            <p:cNvSpPr>
              <a:spLocks noChangeAspect="1"/>
            </p:cNvSpPr>
            <p:nvPr/>
          </p:nvSpPr>
          <p:spPr>
            <a:xfrm>
              <a:off x="8428066"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Rectangle 4">
              <a:extLst>
                <a:ext uri="{FF2B5EF4-FFF2-40B4-BE49-F238E27FC236}">
                  <a16:creationId xmlns:a16="http://schemas.microsoft.com/office/drawing/2014/main" id="{909027EB-DAB7-4551-97CA-44B0A15F2D4D}"/>
                </a:ext>
              </a:extLst>
            </p:cNvPr>
            <p:cNvSpPr>
              <a:spLocks noChangeAspect="1"/>
            </p:cNvSpPr>
            <p:nvPr/>
          </p:nvSpPr>
          <p:spPr>
            <a:xfrm>
              <a:off x="10037858"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Rectangle 5">
              <a:extLst>
                <a:ext uri="{FF2B5EF4-FFF2-40B4-BE49-F238E27FC236}">
                  <a16:creationId xmlns:a16="http://schemas.microsoft.com/office/drawing/2014/main" id="{5A0703D4-10A1-4D42-A227-37C6890E2441}"/>
                </a:ext>
              </a:extLst>
            </p:cNvPr>
            <p:cNvSpPr>
              <a:spLocks noChangeAspect="1"/>
            </p:cNvSpPr>
            <p:nvPr/>
          </p:nvSpPr>
          <p:spPr>
            <a:xfrm>
              <a:off x="8428066"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Rectangle 6">
              <a:extLst>
                <a:ext uri="{FF2B5EF4-FFF2-40B4-BE49-F238E27FC236}">
                  <a16:creationId xmlns:a16="http://schemas.microsoft.com/office/drawing/2014/main" id="{C0CC9487-2D4E-4D4A-A60E-A573047C7138}"/>
                </a:ext>
              </a:extLst>
            </p:cNvPr>
            <p:cNvSpPr>
              <a:spLocks noChangeAspect="1"/>
            </p:cNvSpPr>
            <p:nvPr/>
          </p:nvSpPr>
          <p:spPr>
            <a:xfrm>
              <a:off x="10037858"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Rectangle 7">
              <a:extLst>
                <a:ext uri="{FF2B5EF4-FFF2-40B4-BE49-F238E27FC236}">
                  <a16:creationId xmlns:a16="http://schemas.microsoft.com/office/drawing/2014/main" id="{470892A3-9652-4B2B-A72D-571BF40F6ABF}"/>
                </a:ext>
              </a:extLst>
            </p:cNvPr>
            <p:cNvSpPr>
              <a:spLocks noChangeAspect="1"/>
            </p:cNvSpPr>
            <p:nvPr/>
          </p:nvSpPr>
          <p:spPr>
            <a:xfrm>
              <a:off x="6818274" y="2709000"/>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Rectangle 8">
              <a:extLst>
                <a:ext uri="{FF2B5EF4-FFF2-40B4-BE49-F238E27FC236}">
                  <a16:creationId xmlns:a16="http://schemas.microsoft.com/office/drawing/2014/main" id="{1754076C-A21B-4481-8BE3-9829B901BF8F}"/>
                </a:ext>
              </a:extLst>
            </p:cNvPr>
            <p:cNvSpPr>
              <a:spLocks noChangeAspect="1"/>
            </p:cNvSpPr>
            <p:nvPr/>
          </p:nvSpPr>
          <p:spPr>
            <a:xfrm>
              <a:off x="6819719" y="4325087"/>
              <a:ext cx="1440000" cy="1440000"/>
            </a:xfrm>
            <a:prstGeom prst="rect">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1" name="Text Placeholder 31">
            <a:extLst>
              <a:ext uri="{FF2B5EF4-FFF2-40B4-BE49-F238E27FC236}">
                <a16:creationId xmlns:a16="http://schemas.microsoft.com/office/drawing/2014/main" id="{0A51C37F-272A-4E25-8ECA-BEC98CDDEAC0}"/>
              </a:ext>
            </a:extLst>
          </p:cNvPr>
          <p:cNvSpPr txBox="1">
            <a:spLocks/>
          </p:cNvSpPr>
          <p:nvPr userDrawn="1"/>
        </p:nvSpPr>
        <p:spPr>
          <a:xfrm>
            <a:off x="7133366" y="3421224"/>
            <a:ext cx="901295"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`General</a:t>
            </a:r>
            <a:r>
              <a:rPr lang="en-US" sz="1000" b="0" baseline="0" dirty="0">
                <a:solidFill>
                  <a:schemeClr val="tx1"/>
                </a:solidFill>
                <a:latin typeface="+mn-lt"/>
              </a:rPr>
              <a:t> requirements</a:t>
            </a:r>
            <a:endParaRPr lang="en-GB" sz="1000" dirty="0">
              <a:solidFill>
                <a:schemeClr val="tx1"/>
              </a:solidFill>
              <a:latin typeface="+mn-lt"/>
            </a:endParaRPr>
          </a:p>
        </p:txBody>
      </p:sp>
      <p:sp>
        <p:nvSpPr>
          <p:cNvPr id="12" name="Text Placeholder 34">
            <a:extLst>
              <a:ext uri="{FF2B5EF4-FFF2-40B4-BE49-F238E27FC236}">
                <a16:creationId xmlns:a16="http://schemas.microsoft.com/office/drawing/2014/main" id="{0689BDA8-C522-4BA1-B75E-973FE2D4837E}"/>
              </a:ext>
            </a:extLst>
          </p:cNvPr>
          <p:cNvSpPr txBox="1">
            <a:spLocks/>
          </p:cNvSpPr>
          <p:nvPr userDrawn="1"/>
        </p:nvSpPr>
        <p:spPr>
          <a:xfrm>
            <a:off x="8542551" y="3421224"/>
            <a:ext cx="1211030"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00" b="0" dirty="0">
                <a:solidFill>
                  <a:schemeClr val="tx1"/>
                </a:solidFill>
                <a:latin typeface="+mn-lt"/>
              </a:rPr>
              <a:t>Responsible</a:t>
            </a:r>
            <a:r>
              <a:rPr lang="en-GB" sz="1000" b="0" baseline="0" dirty="0">
                <a:solidFill>
                  <a:schemeClr val="tx1"/>
                </a:solidFill>
                <a:latin typeface="+mn-lt"/>
              </a:rPr>
              <a:t> supply chain, human rights &amp; due diligence</a:t>
            </a:r>
            <a:endParaRPr lang="en-GB" sz="1000" b="0" dirty="0">
              <a:solidFill>
                <a:schemeClr val="tx1"/>
              </a:solidFill>
              <a:latin typeface="+mn-lt"/>
            </a:endParaRPr>
          </a:p>
        </p:txBody>
      </p:sp>
      <p:sp>
        <p:nvSpPr>
          <p:cNvPr id="13" name="Text Placeholder 37">
            <a:extLst>
              <a:ext uri="{FF2B5EF4-FFF2-40B4-BE49-F238E27FC236}">
                <a16:creationId xmlns:a16="http://schemas.microsoft.com/office/drawing/2014/main" id="{9EDBC8D0-0EB7-4EEF-A080-73EA7B3771EB}"/>
              </a:ext>
            </a:extLst>
          </p:cNvPr>
          <p:cNvSpPr txBox="1">
            <a:spLocks/>
          </p:cNvSpPr>
          <p:nvPr userDrawn="1"/>
        </p:nvSpPr>
        <p:spPr>
          <a:xfrm>
            <a:off x="10283506" y="3421224"/>
            <a:ext cx="1081179"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dirty="0" err="1">
                <a:solidFill>
                  <a:schemeClr val="tx1"/>
                </a:solidFill>
                <a:latin typeface="+mn-lt"/>
              </a:rPr>
              <a:t>Labour</a:t>
            </a:r>
            <a:r>
              <a:rPr lang="en-US" sz="1000" baseline="0" dirty="0">
                <a:solidFill>
                  <a:schemeClr val="tx1"/>
                </a:solidFill>
                <a:latin typeface="+mn-lt"/>
              </a:rPr>
              <a:t> rights </a:t>
            </a:r>
            <a:br>
              <a:rPr lang="en-US" sz="1000" baseline="0" dirty="0">
                <a:solidFill>
                  <a:schemeClr val="tx1"/>
                </a:solidFill>
                <a:latin typeface="+mn-lt"/>
              </a:rPr>
            </a:br>
            <a:r>
              <a:rPr lang="en-US" sz="1000" baseline="0" dirty="0">
                <a:solidFill>
                  <a:schemeClr val="tx1"/>
                </a:solidFill>
                <a:latin typeface="+mn-lt"/>
              </a:rPr>
              <a:t>&amp; work conditions</a:t>
            </a:r>
            <a:endParaRPr lang="en-US" sz="1000" dirty="0">
              <a:solidFill>
                <a:schemeClr val="tx1"/>
              </a:solidFill>
              <a:latin typeface="+mn-lt"/>
            </a:endParaRPr>
          </a:p>
          <a:p>
            <a:pPr algn="l"/>
            <a:endParaRPr lang="en-GB" sz="1000" dirty="0">
              <a:solidFill>
                <a:schemeClr val="tx1"/>
              </a:solidFill>
              <a:latin typeface="+mn-lt"/>
            </a:endParaRPr>
          </a:p>
        </p:txBody>
      </p:sp>
      <p:sp>
        <p:nvSpPr>
          <p:cNvPr id="14" name="Text Placeholder 40">
            <a:extLst>
              <a:ext uri="{FF2B5EF4-FFF2-40B4-BE49-F238E27FC236}">
                <a16:creationId xmlns:a16="http://schemas.microsoft.com/office/drawing/2014/main" id="{F3E27F3C-CF83-4137-A647-C07E58336FF8}"/>
              </a:ext>
            </a:extLst>
          </p:cNvPr>
          <p:cNvSpPr txBox="1">
            <a:spLocks/>
          </p:cNvSpPr>
          <p:nvPr userDrawn="1"/>
        </p:nvSpPr>
        <p:spPr>
          <a:xfrm>
            <a:off x="7113509" y="5029139"/>
            <a:ext cx="941007"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Health</a:t>
            </a:r>
            <a:r>
              <a:rPr lang="en-US" sz="1000" b="0" baseline="0" dirty="0">
                <a:solidFill>
                  <a:schemeClr val="tx1"/>
                </a:solidFill>
                <a:latin typeface="+mn-lt"/>
              </a:rPr>
              <a:t> &amp; safety environment</a:t>
            </a:r>
            <a:endParaRPr lang="en-GB" sz="1000" b="0" dirty="0">
              <a:solidFill>
                <a:schemeClr val="tx1"/>
              </a:solidFill>
              <a:latin typeface="+mn-lt"/>
            </a:endParaRPr>
          </a:p>
        </p:txBody>
      </p:sp>
      <p:sp>
        <p:nvSpPr>
          <p:cNvPr id="15" name="Text Placeholder 46">
            <a:extLst>
              <a:ext uri="{FF2B5EF4-FFF2-40B4-BE49-F238E27FC236}">
                <a16:creationId xmlns:a16="http://schemas.microsoft.com/office/drawing/2014/main" id="{7F2628A2-F116-4B90-8746-E1F695015236}"/>
              </a:ext>
            </a:extLst>
          </p:cNvPr>
          <p:cNvSpPr txBox="1">
            <a:spLocks/>
          </p:cNvSpPr>
          <p:nvPr userDrawn="1"/>
        </p:nvSpPr>
        <p:spPr>
          <a:xfrm>
            <a:off x="10366231" y="5029139"/>
            <a:ext cx="915728"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00" b="0" dirty="0">
                <a:solidFill>
                  <a:schemeClr val="tx1"/>
                </a:solidFill>
                <a:latin typeface="+mn-lt"/>
              </a:rPr>
              <a:t>Responsible</a:t>
            </a:r>
            <a:r>
              <a:rPr lang="en-US" sz="1000" b="0" baseline="0" dirty="0">
                <a:solidFill>
                  <a:schemeClr val="tx1"/>
                </a:solidFill>
                <a:latin typeface="+mn-lt"/>
              </a:rPr>
              <a:t> mining</a:t>
            </a:r>
            <a:endParaRPr lang="en-US" sz="1000" b="0" dirty="0">
              <a:solidFill>
                <a:schemeClr val="tx1"/>
              </a:solidFill>
              <a:latin typeface="+mn-lt"/>
            </a:endParaRPr>
          </a:p>
          <a:p>
            <a:pPr algn="l"/>
            <a:endParaRPr lang="en-GB" sz="1000" dirty="0">
              <a:solidFill>
                <a:schemeClr val="tx1"/>
              </a:solidFill>
              <a:latin typeface="+mn-lt"/>
            </a:endParaRPr>
          </a:p>
        </p:txBody>
      </p:sp>
      <p:pic>
        <p:nvPicPr>
          <p:cNvPr id="16" name="Graphic 15">
            <a:extLst>
              <a:ext uri="{FF2B5EF4-FFF2-40B4-BE49-F238E27FC236}">
                <a16:creationId xmlns:a16="http://schemas.microsoft.com/office/drawing/2014/main" id="{2CCFB76F-6F7A-46EE-801F-186D715B03C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310858" y="2849097"/>
            <a:ext cx="385514" cy="315908"/>
          </a:xfrm>
          <a:prstGeom prst="rect">
            <a:avLst/>
          </a:prstGeom>
        </p:spPr>
      </p:pic>
      <p:pic>
        <p:nvPicPr>
          <p:cNvPr id="17" name="Graphic 16">
            <a:extLst>
              <a:ext uri="{FF2B5EF4-FFF2-40B4-BE49-F238E27FC236}">
                <a16:creationId xmlns:a16="http://schemas.microsoft.com/office/drawing/2014/main" id="{6FD73DCF-A2BA-46CF-A322-41774E225D80}"/>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372016" y="4420831"/>
            <a:ext cx="332516" cy="420020"/>
          </a:xfrm>
          <a:prstGeom prst="rect">
            <a:avLst/>
          </a:prstGeom>
        </p:spPr>
      </p:pic>
      <p:pic>
        <p:nvPicPr>
          <p:cNvPr id="18" name="Graphic 17">
            <a:extLst>
              <a:ext uri="{FF2B5EF4-FFF2-40B4-BE49-F238E27FC236}">
                <a16:creationId xmlns:a16="http://schemas.microsoft.com/office/drawing/2014/main" id="{7ED0D59A-628F-4A48-9A2F-FA3A5159F70D}"/>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473160" y="2811606"/>
            <a:ext cx="420953" cy="404115"/>
          </a:xfrm>
          <a:prstGeom prst="rect">
            <a:avLst/>
          </a:prstGeom>
        </p:spPr>
      </p:pic>
      <p:pic>
        <p:nvPicPr>
          <p:cNvPr id="19" name="Graphic 18">
            <a:extLst>
              <a:ext uri="{FF2B5EF4-FFF2-40B4-BE49-F238E27FC236}">
                <a16:creationId xmlns:a16="http://schemas.microsoft.com/office/drawing/2014/main" id="{94F3D4F2-09B0-4D43-A612-4C1A27BF7065}"/>
              </a:ext>
            </a:extLst>
          </p:cNvPr>
          <p:cNvPicPr>
            <a:picLocks noChangeAspect="1"/>
          </p:cNvPicPr>
          <p:nvPr userDrawn="1"/>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555844" y="4431755"/>
            <a:ext cx="404027" cy="398172"/>
          </a:xfrm>
          <a:prstGeom prst="rect">
            <a:avLst/>
          </a:prstGeom>
        </p:spPr>
      </p:pic>
      <p:pic>
        <p:nvPicPr>
          <p:cNvPr id="20" name="Graphic 19">
            <a:extLst>
              <a:ext uri="{FF2B5EF4-FFF2-40B4-BE49-F238E27FC236}">
                <a16:creationId xmlns:a16="http://schemas.microsoft.com/office/drawing/2014/main" id="{1709C5C9-49FB-49F9-9BFB-28DB16C773E7}"/>
              </a:ext>
            </a:extLst>
          </p:cNvPr>
          <p:cNvPicPr>
            <a:picLocks noChangeAspect="1"/>
          </p:cNvPicPr>
          <p:nvPr userDrawn="1"/>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937589" y="2778685"/>
            <a:ext cx="420953" cy="404115"/>
          </a:xfrm>
          <a:prstGeom prst="rect">
            <a:avLst/>
          </a:prstGeom>
        </p:spPr>
      </p:pic>
      <p:pic>
        <p:nvPicPr>
          <p:cNvPr id="21" name="Graphic 20">
            <a:extLst>
              <a:ext uri="{FF2B5EF4-FFF2-40B4-BE49-F238E27FC236}">
                <a16:creationId xmlns:a16="http://schemas.microsoft.com/office/drawing/2014/main" id="{CC0A1FF2-3F3F-4F15-8DE3-5A436D832D52}"/>
              </a:ext>
            </a:extLst>
          </p:cNvPr>
          <p:cNvPicPr>
            <a:picLocks noChangeAspect="1"/>
          </p:cNvPicPr>
          <p:nvPr userDrawn="1"/>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8978694" y="4432164"/>
            <a:ext cx="338742" cy="398172"/>
          </a:xfrm>
          <a:prstGeom prst="rect">
            <a:avLst/>
          </a:prstGeom>
        </p:spPr>
      </p:pic>
      <p:sp>
        <p:nvSpPr>
          <p:cNvPr id="22" name="Text Placeholder 43">
            <a:extLst>
              <a:ext uri="{FF2B5EF4-FFF2-40B4-BE49-F238E27FC236}">
                <a16:creationId xmlns:a16="http://schemas.microsoft.com/office/drawing/2014/main" id="{104DBA1D-D99B-4973-9093-F7020F761F12}"/>
              </a:ext>
            </a:extLst>
          </p:cNvPr>
          <p:cNvSpPr txBox="1">
            <a:spLocks/>
          </p:cNvSpPr>
          <p:nvPr userDrawn="1"/>
        </p:nvSpPr>
        <p:spPr>
          <a:xfrm>
            <a:off x="8588092" y="5029139"/>
            <a:ext cx="1241797"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00" b="0" dirty="0">
                <a:solidFill>
                  <a:schemeClr val="tx1"/>
                </a:solidFill>
                <a:latin typeface="+mn-lt"/>
              </a:rPr>
              <a:t>Gold, silver,</a:t>
            </a:r>
            <a:r>
              <a:rPr lang="en-GB" sz="1000" b="0" baseline="0" dirty="0">
                <a:solidFill>
                  <a:schemeClr val="tx1"/>
                </a:solidFill>
                <a:latin typeface="+mn-lt"/>
              </a:rPr>
              <a:t> PGM, Diamond &amp; coloured gemstone products</a:t>
            </a:r>
            <a:endParaRPr lang="en-GB" sz="1000" b="0" dirty="0">
              <a:solidFill>
                <a:schemeClr val="tx1"/>
              </a:solidFill>
              <a:latin typeface="+mn-lt"/>
            </a:endParaRPr>
          </a:p>
          <a:p>
            <a:pPr algn="l"/>
            <a:endParaRPr lang="en-GB" sz="1000" dirty="0">
              <a:solidFill>
                <a:schemeClr val="tx1"/>
              </a:solidFill>
              <a:latin typeface="+mn-lt"/>
            </a:endParaRPr>
          </a:p>
        </p:txBody>
      </p:sp>
      <p:sp>
        <p:nvSpPr>
          <p:cNvPr id="23" name="TextBox 22">
            <a:extLst>
              <a:ext uri="{FF2B5EF4-FFF2-40B4-BE49-F238E27FC236}">
                <a16:creationId xmlns:a16="http://schemas.microsoft.com/office/drawing/2014/main" id="{C6FC64C2-D328-4146-B630-C8C0017F414D}"/>
              </a:ext>
            </a:extLst>
          </p:cNvPr>
          <p:cNvSpPr txBox="1"/>
          <p:nvPr userDrawn="1"/>
        </p:nvSpPr>
        <p:spPr>
          <a:xfrm>
            <a:off x="7886585" y="2290356"/>
            <a:ext cx="2522959" cy="147079"/>
          </a:xfrm>
          <a:prstGeom prst="rect">
            <a:avLst/>
          </a:prstGeom>
          <a:no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graphicFrame>
        <p:nvGraphicFramePr>
          <p:cNvPr id="24" name="Table 41">
            <a:extLst>
              <a:ext uri="{FF2B5EF4-FFF2-40B4-BE49-F238E27FC236}">
                <a16:creationId xmlns:a16="http://schemas.microsoft.com/office/drawing/2014/main" id="{EED6D2EA-A857-449C-A703-27BD29F74C74}"/>
              </a:ext>
            </a:extLst>
          </p:cNvPr>
          <p:cNvGraphicFramePr>
            <a:graphicFrameLocks noGrp="1"/>
          </p:cNvGraphicFramePr>
          <p:nvPr userDrawn="1">
            <p:extLst>
              <p:ext uri="{D42A27DB-BD31-4B8C-83A1-F6EECF244321}">
                <p14:modId xmlns:p14="http://schemas.microsoft.com/office/powerpoint/2010/main" val="2806610943"/>
              </p:ext>
            </p:extLst>
          </p:nvPr>
        </p:nvGraphicFramePr>
        <p:xfrm>
          <a:off x="714142" y="4431755"/>
          <a:ext cx="5444450" cy="1224304"/>
        </p:xfrm>
        <a:graphic>
          <a:graphicData uri="http://schemas.openxmlformats.org/drawingml/2006/table">
            <a:tbl>
              <a:tblPr firstRow="1" bandRow="1">
                <a:tableStyleId>{2D5ABB26-0587-4C30-8999-92F81FD0307C}</a:tableStyleId>
              </a:tblPr>
              <a:tblGrid>
                <a:gridCol w="1291550">
                  <a:extLst>
                    <a:ext uri="{9D8B030D-6E8A-4147-A177-3AD203B41FA5}">
                      <a16:colId xmlns:a16="http://schemas.microsoft.com/office/drawing/2014/main" val="1195805609"/>
                    </a:ext>
                  </a:extLst>
                </a:gridCol>
                <a:gridCol w="4152900">
                  <a:extLst>
                    <a:ext uri="{9D8B030D-6E8A-4147-A177-3AD203B41FA5}">
                      <a16:colId xmlns:a16="http://schemas.microsoft.com/office/drawing/2014/main" val="3638763038"/>
                    </a:ext>
                  </a:extLst>
                </a:gridCol>
              </a:tblGrid>
              <a:tr h="643864">
                <a:tc>
                  <a:txBody>
                    <a:bodyPr/>
                    <a:lstStyle/>
                    <a:p>
                      <a:r>
                        <a:rPr lang="en-US" sz="1200" cap="all" spc="300" dirty="0">
                          <a:solidFill>
                            <a:schemeClr val="accent2"/>
                          </a:solidFill>
                        </a:rPr>
                        <a:t>Members</a:t>
                      </a:r>
                      <a:endParaRPr lang="en-GB" sz="1200" dirty="0">
                        <a:solidFill>
                          <a:schemeClr val="accent2"/>
                        </a:solidFill>
                      </a:endParaRPr>
                    </a:p>
                  </a:txBody>
                  <a:tcPr marT="108000">
                    <a:lnB w="6350" cap="flat" cmpd="sng" algn="ctr">
                      <a:solidFill>
                        <a:schemeClr val="accent3"/>
                      </a:solidFill>
                      <a:prstDash val="solid"/>
                      <a:round/>
                      <a:headEnd type="none" w="med" len="med"/>
                      <a:tailEnd type="none" w="med" len="med"/>
                    </a:lnB>
                  </a:tcPr>
                </a:tc>
                <a:tc>
                  <a:txBody>
                    <a:bodyPr/>
                    <a:lstStyle/>
                    <a:p>
                      <a:pPr>
                        <a:spcAft>
                          <a:spcPts val="600"/>
                        </a:spcAft>
                      </a:pPr>
                      <a:r>
                        <a:rPr lang="en-US" sz="1400" dirty="0">
                          <a:solidFill>
                            <a:schemeClr val="tx1"/>
                          </a:solidFill>
                        </a:rPr>
                        <a:t>Apply responsible business practices in preparation </a:t>
                      </a:r>
                      <a:br>
                        <a:rPr lang="en-US" sz="1400" dirty="0">
                          <a:solidFill>
                            <a:schemeClr val="tx1"/>
                          </a:solidFill>
                        </a:rPr>
                      </a:br>
                      <a:r>
                        <a:rPr lang="en-US" sz="1400" dirty="0">
                          <a:solidFill>
                            <a:schemeClr val="tx1"/>
                          </a:solidFill>
                        </a:rPr>
                        <a:t>for certification</a:t>
                      </a:r>
                    </a:p>
                  </a:txBody>
                  <a:tcPr marT="108000">
                    <a:lnB w="6350" cap="flat" cmpd="sng" algn="ctr">
                      <a:solidFill>
                        <a:schemeClr val="accent3"/>
                      </a:solidFill>
                      <a:prstDash val="solid"/>
                      <a:round/>
                      <a:headEnd type="none" w="med" len="med"/>
                      <a:tailEnd type="none" w="med" len="med"/>
                    </a:lnB>
                  </a:tcPr>
                </a:tc>
                <a:extLst>
                  <a:ext uri="{0D108BD9-81ED-4DB2-BD59-A6C34878D82A}">
                    <a16:rowId xmlns:a16="http://schemas.microsoft.com/office/drawing/2014/main" val="458346613"/>
                  </a:ext>
                </a:extLst>
              </a:tr>
              <a:tr h="370840">
                <a:tc>
                  <a:txBody>
                    <a:bodyPr/>
                    <a:lstStyle/>
                    <a:p>
                      <a:r>
                        <a:rPr lang="en-US" sz="1200" cap="all" spc="300" dirty="0">
                          <a:solidFill>
                            <a:schemeClr val="accent2"/>
                          </a:solidFill>
                        </a:rPr>
                        <a:t>Certified</a:t>
                      </a:r>
                      <a:br>
                        <a:rPr lang="en-US" sz="1200" cap="all" spc="300" dirty="0">
                          <a:solidFill>
                            <a:schemeClr val="accent2"/>
                          </a:solidFill>
                        </a:rPr>
                      </a:br>
                      <a:r>
                        <a:rPr lang="en-US" sz="1200" cap="all" spc="300" dirty="0">
                          <a:solidFill>
                            <a:schemeClr val="accent2"/>
                          </a:solidFill>
                        </a:rPr>
                        <a:t>Members</a:t>
                      </a:r>
                      <a:endParaRPr lang="en-GB" sz="1200" dirty="0">
                        <a:solidFill>
                          <a:schemeClr val="accent2"/>
                        </a:solidFill>
                      </a:endParaRPr>
                    </a:p>
                  </a:txBody>
                  <a:tcPr marT="108000">
                    <a:lnT w="6350" cap="flat" cmpd="sng" algn="ctr">
                      <a:solidFill>
                        <a:schemeClr val="accent3"/>
                      </a:solidFill>
                      <a:prstDash val="solid"/>
                      <a:round/>
                      <a:headEnd type="none" w="med" len="med"/>
                      <a:tailEnd type="none" w="med" len="med"/>
                    </a:lnT>
                  </a:tcPr>
                </a:tc>
                <a:tc>
                  <a:txBody>
                    <a:bodyPr/>
                    <a:lstStyle/>
                    <a:p>
                      <a:r>
                        <a:rPr lang="en-US" sz="1400" dirty="0">
                          <a:solidFill>
                            <a:schemeClr val="tx1"/>
                          </a:solidFill>
                        </a:rPr>
                        <a:t>Definitive credibility of responsible business practices, supported by an independent third-party audit</a:t>
                      </a:r>
                      <a:endParaRPr lang="en-GB" sz="1400" dirty="0">
                        <a:solidFill>
                          <a:schemeClr val="tx1"/>
                        </a:solidFill>
                      </a:endParaRPr>
                    </a:p>
                  </a:txBody>
                  <a:tcPr marT="108000">
                    <a:lnT w="6350" cap="flat" cmpd="sng" algn="ctr">
                      <a:solidFill>
                        <a:schemeClr val="accent3"/>
                      </a:solidFill>
                      <a:prstDash val="solid"/>
                      <a:round/>
                      <a:headEnd type="none" w="med" len="med"/>
                      <a:tailEnd type="none" w="med" len="med"/>
                    </a:lnT>
                  </a:tcPr>
                </a:tc>
                <a:extLst>
                  <a:ext uri="{0D108BD9-81ED-4DB2-BD59-A6C34878D82A}">
                    <a16:rowId xmlns:a16="http://schemas.microsoft.com/office/drawing/2014/main" val="1742344688"/>
                  </a:ext>
                </a:extLst>
              </a:tr>
            </a:tbl>
          </a:graphicData>
        </a:graphic>
      </p:graphicFrame>
      <p:sp>
        <p:nvSpPr>
          <p:cNvPr id="25" name="TextBox 24">
            <a:extLst>
              <a:ext uri="{FF2B5EF4-FFF2-40B4-BE49-F238E27FC236}">
                <a16:creationId xmlns:a16="http://schemas.microsoft.com/office/drawing/2014/main" id="{D585B09B-0787-431B-BB5B-311F5F44B63D}"/>
              </a:ext>
            </a:extLst>
          </p:cNvPr>
          <p:cNvSpPr txBox="1"/>
          <p:nvPr userDrawn="1"/>
        </p:nvSpPr>
        <p:spPr>
          <a:xfrm>
            <a:off x="714142" y="4089271"/>
            <a:ext cx="5501600" cy="276999"/>
          </a:xfrm>
          <a:prstGeom prst="rect">
            <a:avLst/>
          </a:prstGeom>
          <a:noFill/>
        </p:spPr>
        <p:txBody>
          <a:bodyPr wrap="square" lIns="90000" rtlCol="0">
            <a:spAutoFit/>
          </a:bodyPr>
          <a:lstStyle/>
          <a:p>
            <a:r>
              <a:rPr lang="en-US" sz="1200" cap="all" spc="100" baseline="0" dirty="0">
                <a:solidFill>
                  <a:schemeClr val="tx2"/>
                </a:solidFill>
                <a:latin typeface="+mj-lt"/>
              </a:rPr>
              <a:t>Your RJC membership &amp; certification proves your commitment:</a:t>
            </a:r>
            <a:endParaRPr lang="en-GB" sz="1200" cap="all" spc="100" baseline="0" dirty="0">
              <a:solidFill>
                <a:schemeClr val="tx2"/>
              </a:solidFill>
              <a:latin typeface="+mj-lt"/>
            </a:endParaRPr>
          </a:p>
        </p:txBody>
      </p:sp>
      <p:cxnSp>
        <p:nvCxnSpPr>
          <p:cNvPr id="26" name="Connector: Elbow 25">
            <a:extLst>
              <a:ext uri="{FF2B5EF4-FFF2-40B4-BE49-F238E27FC236}">
                <a16:creationId xmlns:a16="http://schemas.microsoft.com/office/drawing/2014/main" id="{D1AB1329-7383-487B-9B16-285616E93DF9}"/>
              </a:ext>
            </a:extLst>
          </p:cNvPr>
          <p:cNvCxnSpPr>
            <a:cxnSpLocks/>
            <a:stCxn id="8" idx="0"/>
            <a:endCxn id="23" idx="1"/>
          </p:cNvCxnSpPr>
          <p:nvPr userDrawn="1"/>
        </p:nvCxnSpPr>
        <p:spPr>
          <a:xfrm rot="5400000" flipH="1" flipV="1">
            <a:off x="7593217" y="2308953"/>
            <a:ext cx="238424" cy="348311"/>
          </a:xfrm>
          <a:prstGeom prst="bentConnector2">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61CE3B4A-4A41-43EA-A593-0A0AA8122E02}"/>
              </a:ext>
            </a:extLst>
          </p:cNvPr>
          <p:cNvCxnSpPr>
            <a:cxnSpLocks/>
            <a:stCxn id="23" idx="3"/>
            <a:endCxn id="5" idx="0"/>
          </p:cNvCxnSpPr>
          <p:nvPr userDrawn="1"/>
        </p:nvCxnSpPr>
        <p:spPr>
          <a:xfrm>
            <a:off x="10409544" y="2363896"/>
            <a:ext cx="348314" cy="238424"/>
          </a:xfrm>
          <a:prstGeom prst="bentConnector2">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83A23B2E-27AA-404D-B41B-6A8F5E68FA5C}"/>
              </a:ext>
            </a:extLst>
          </p:cNvPr>
          <p:cNvSpPr txBox="1"/>
          <p:nvPr userDrawn="1"/>
        </p:nvSpPr>
        <p:spPr>
          <a:xfrm>
            <a:off x="714142" y="2626396"/>
            <a:ext cx="5384132" cy="1077218"/>
          </a:xfrm>
          <a:prstGeom prst="rect">
            <a:avLst/>
          </a:prstGeom>
          <a:noFill/>
        </p:spPr>
        <p:txBody>
          <a:bodyPr wrap="square" rtlCol="0">
            <a:spAutoFit/>
          </a:bodyPr>
          <a:lstStyle/>
          <a:p>
            <a:r>
              <a:rPr lang="en-US" sz="1600" dirty="0"/>
              <a:t>RJC Code of Practices is fit-for-purpose in an evolving regulatory landscape. The RJC standard offers a holistic approach for the entire supply chain and is aligned with UN Guiding Principles of Business and Human Rights and OECD Due Diligence Guidance. </a:t>
            </a:r>
          </a:p>
        </p:txBody>
      </p:sp>
      <p:sp>
        <p:nvSpPr>
          <p:cNvPr id="10" name="Slide Number Placeholder 9">
            <a:extLst>
              <a:ext uri="{FF2B5EF4-FFF2-40B4-BE49-F238E27FC236}">
                <a16:creationId xmlns:a16="http://schemas.microsoft.com/office/drawing/2014/main" id="{95D90A3E-AB58-4A81-8224-79D5A6DCC57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3397953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US ONLY">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8"/>
          </a:xfrm>
          <a:prstGeom prst="rect">
            <a:avLst/>
          </a:prstGeom>
        </p:spPr>
      </p:pic>
    </p:spTree>
    <p:extLst>
      <p:ext uri="{BB962C8B-B14F-4D97-AF65-F5344CB8AC3E}">
        <p14:creationId xmlns:p14="http://schemas.microsoft.com/office/powerpoint/2010/main" val="1105513555"/>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ode of Practic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29" name="TextBox 28">
            <a:extLst>
              <a:ext uri="{FF2B5EF4-FFF2-40B4-BE49-F238E27FC236}">
                <a16:creationId xmlns:a16="http://schemas.microsoft.com/office/drawing/2014/main" id="{83A23B2E-27AA-404D-B41B-6A8F5E68FA5C}"/>
              </a:ext>
            </a:extLst>
          </p:cNvPr>
          <p:cNvSpPr txBox="1"/>
          <p:nvPr userDrawn="1"/>
        </p:nvSpPr>
        <p:spPr>
          <a:xfrm>
            <a:off x="647999" y="1919636"/>
            <a:ext cx="6854625" cy="738664"/>
          </a:xfrm>
          <a:prstGeom prst="rect">
            <a:avLst/>
          </a:prstGeom>
          <a:noFill/>
        </p:spPr>
        <p:txBody>
          <a:bodyPr wrap="square" rtlCol="0">
            <a:spAutoFit/>
          </a:bodyPr>
          <a:lstStyle/>
          <a:p>
            <a:r>
              <a:rPr lang="en-US" sz="1400" dirty="0"/>
              <a:t>RJC Code of Practices is fit-for-purpose in an evolving regulatory landscape. The RJC standard offers a holistic approach for the entire supply chain and is aligned with UN Guiding Principles of Business and Human Rights and OECD Due Diligence Guidance. </a:t>
            </a:r>
          </a:p>
        </p:txBody>
      </p:sp>
      <p:sp>
        <p:nvSpPr>
          <p:cNvPr id="10" name="Slide Number Placeholder 9">
            <a:extLst>
              <a:ext uri="{FF2B5EF4-FFF2-40B4-BE49-F238E27FC236}">
                <a16:creationId xmlns:a16="http://schemas.microsoft.com/office/drawing/2014/main" id="{95D90A3E-AB58-4A81-8224-79D5A6DCC57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grpSp>
        <p:nvGrpSpPr>
          <p:cNvPr id="84" name="Group 83">
            <a:extLst>
              <a:ext uri="{FF2B5EF4-FFF2-40B4-BE49-F238E27FC236}">
                <a16:creationId xmlns:a16="http://schemas.microsoft.com/office/drawing/2014/main" id="{436C14D1-0693-41E3-919B-39F476FCF1C5}"/>
              </a:ext>
            </a:extLst>
          </p:cNvPr>
          <p:cNvGrpSpPr/>
          <p:nvPr userDrawn="1"/>
        </p:nvGrpSpPr>
        <p:grpSpPr>
          <a:xfrm>
            <a:off x="288934" y="3287590"/>
            <a:ext cx="11614489" cy="1773017"/>
            <a:chOff x="288934" y="3003615"/>
            <a:chExt cx="11614489" cy="1773017"/>
          </a:xfrm>
        </p:grpSpPr>
        <p:cxnSp>
          <p:nvCxnSpPr>
            <p:cNvPr id="58" name="Connector: Elbow 57">
              <a:extLst>
                <a:ext uri="{FF2B5EF4-FFF2-40B4-BE49-F238E27FC236}">
                  <a16:creationId xmlns:a16="http://schemas.microsoft.com/office/drawing/2014/main" id="{BBCBB57A-B3A5-49E6-8BE2-6F2D44BF1B43}"/>
                </a:ext>
              </a:extLst>
            </p:cNvPr>
            <p:cNvCxnSpPr>
              <a:cxnSpLocks/>
              <a:stCxn id="65" idx="0"/>
              <a:endCxn id="81" idx="0"/>
            </p:cNvCxnSpPr>
            <p:nvPr userDrawn="1"/>
          </p:nvCxnSpPr>
          <p:spPr>
            <a:xfrm rot="16200000" flipH="1">
              <a:off x="5933944" y="-1599646"/>
              <a:ext cx="6351" cy="9866205"/>
            </a:xfrm>
            <a:prstGeom prst="bentConnector3">
              <a:avLst>
                <a:gd name="adj1" fmla="val -359943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A8ABA8B0-C21B-4CA6-A5DC-53A3C7574247}"/>
                </a:ext>
              </a:extLst>
            </p:cNvPr>
            <p:cNvSpPr txBox="1"/>
            <p:nvPr userDrawn="1"/>
          </p:nvSpPr>
          <p:spPr>
            <a:xfrm>
              <a:off x="2160428" y="3003615"/>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grpSp>
          <p:nvGrpSpPr>
            <p:cNvPr id="60" name="Group 59">
              <a:extLst>
                <a:ext uri="{FF2B5EF4-FFF2-40B4-BE49-F238E27FC236}">
                  <a16:creationId xmlns:a16="http://schemas.microsoft.com/office/drawing/2014/main" id="{9CB4F21C-1026-4EE5-8328-342034240605}"/>
                </a:ext>
              </a:extLst>
            </p:cNvPr>
            <p:cNvGrpSpPr/>
            <p:nvPr userDrawn="1"/>
          </p:nvGrpSpPr>
          <p:grpSpPr>
            <a:xfrm>
              <a:off x="6295073" y="3336632"/>
              <a:ext cx="1382400" cy="1382400"/>
              <a:chOff x="6308609" y="2359758"/>
              <a:chExt cx="1382400" cy="1382400"/>
            </a:xfrm>
          </p:grpSpPr>
          <p:sp>
            <p:nvSpPr>
              <p:cNvPr id="61" name="Rectangle 60">
                <a:extLst>
                  <a:ext uri="{FF2B5EF4-FFF2-40B4-BE49-F238E27FC236}">
                    <a16:creationId xmlns:a16="http://schemas.microsoft.com/office/drawing/2014/main" id="{874FE4AA-E5E1-4391-A821-8E1E51E55D2C}"/>
                  </a:ext>
                </a:extLst>
              </p:cNvPr>
              <p:cNvSpPr>
                <a:spLocks noChangeAspect="1"/>
              </p:cNvSpPr>
              <p:nvPr/>
            </p:nvSpPr>
            <p:spPr>
              <a:xfrm>
                <a:off x="6308609" y="2359758"/>
                <a:ext cx="1382400" cy="13824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Text Placeholder 40">
                <a:extLst>
                  <a:ext uri="{FF2B5EF4-FFF2-40B4-BE49-F238E27FC236}">
                    <a16:creationId xmlns:a16="http://schemas.microsoft.com/office/drawing/2014/main" id="{95FB33D3-A0D5-4B8B-A839-4A83CB1F8F7A}"/>
                  </a:ext>
                </a:extLst>
              </p:cNvPr>
              <p:cNvSpPr txBox="1">
                <a:spLocks/>
              </p:cNvSpPr>
              <p:nvPr/>
            </p:nvSpPr>
            <p:spPr>
              <a:xfrm>
                <a:off x="6498157" y="3170490"/>
                <a:ext cx="1045250"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Health</a:t>
                </a:r>
                <a:r>
                  <a:rPr lang="en-US" sz="1050" b="0" baseline="0" dirty="0">
                    <a:solidFill>
                      <a:schemeClr val="tx1"/>
                    </a:solidFill>
                    <a:latin typeface="+mn-lt"/>
                  </a:rPr>
                  <a:t> &amp; safety environment</a:t>
                </a:r>
                <a:endParaRPr lang="en-GB" sz="1050" b="0" dirty="0">
                  <a:solidFill>
                    <a:schemeClr val="tx1"/>
                  </a:solidFill>
                  <a:latin typeface="+mn-lt"/>
                </a:endParaRPr>
              </a:p>
            </p:txBody>
          </p:sp>
          <p:pic>
            <p:nvPicPr>
              <p:cNvPr id="63" name="Graphic 62">
                <a:extLst>
                  <a:ext uri="{FF2B5EF4-FFF2-40B4-BE49-F238E27FC236}">
                    <a16:creationId xmlns:a16="http://schemas.microsoft.com/office/drawing/2014/main" id="{11A372BC-3AC5-4953-932B-DD93718F292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60906" y="2562182"/>
                <a:ext cx="332516" cy="420020"/>
              </a:xfrm>
              <a:prstGeom prst="rect">
                <a:avLst/>
              </a:prstGeom>
            </p:spPr>
          </p:pic>
        </p:grpSp>
        <p:grpSp>
          <p:nvGrpSpPr>
            <p:cNvPr id="64" name="Group 63">
              <a:extLst>
                <a:ext uri="{FF2B5EF4-FFF2-40B4-BE49-F238E27FC236}">
                  <a16:creationId xmlns:a16="http://schemas.microsoft.com/office/drawing/2014/main" id="{1217FF79-524D-4F91-8C91-9859CE972D7F}"/>
                </a:ext>
              </a:extLst>
            </p:cNvPr>
            <p:cNvGrpSpPr/>
            <p:nvPr userDrawn="1"/>
          </p:nvGrpSpPr>
          <p:grpSpPr>
            <a:xfrm>
              <a:off x="288934" y="3330281"/>
              <a:ext cx="1430167" cy="1440000"/>
              <a:chOff x="695999" y="2353407"/>
              <a:chExt cx="1430167" cy="1440000"/>
            </a:xfrm>
          </p:grpSpPr>
          <p:sp>
            <p:nvSpPr>
              <p:cNvPr id="65" name="Rectangle 64">
                <a:extLst>
                  <a:ext uri="{FF2B5EF4-FFF2-40B4-BE49-F238E27FC236}">
                    <a16:creationId xmlns:a16="http://schemas.microsoft.com/office/drawing/2014/main" id="{346D58E1-C953-40C0-9E45-1ECD9327D947}"/>
                  </a:ext>
                </a:extLst>
              </p:cNvPr>
              <p:cNvSpPr>
                <a:spLocks noChangeAspect="1"/>
              </p:cNvSpPr>
              <p:nvPr/>
            </p:nvSpPr>
            <p:spPr>
              <a:xfrm>
                <a:off x="695999" y="2353407"/>
                <a:ext cx="1430167"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Text Placeholder 31">
                <a:extLst>
                  <a:ext uri="{FF2B5EF4-FFF2-40B4-BE49-F238E27FC236}">
                    <a16:creationId xmlns:a16="http://schemas.microsoft.com/office/drawing/2014/main" id="{EB05D1D1-2116-4BF8-9F71-E567FF3DDEE0}"/>
                  </a:ext>
                </a:extLst>
              </p:cNvPr>
              <p:cNvSpPr txBox="1">
                <a:spLocks/>
              </p:cNvSpPr>
              <p:nvPr/>
            </p:nvSpPr>
            <p:spPr>
              <a:xfrm>
                <a:off x="1008940" y="3172311"/>
                <a:ext cx="895141"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`General</a:t>
                </a:r>
                <a:r>
                  <a:rPr lang="en-US" sz="1050" b="0" baseline="0" dirty="0">
                    <a:solidFill>
                      <a:schemeClr val="tx1"/>
                    </a:solidFill>
                    <a:latin typeface="+mn-lt"/>
                  </a:rPr>
                  <a:t> requirements</a:t>
                </a:r>
                <a:endParaRPr lang="en-GB" sz="1050" dirty="0">
                  <a:solidFill>
                    <a:schemeClr val="tx1"/>
                  </a:solidFill>
                  <a:latin typeface="+mn-lt"/>
                </a:endParaRPr>
              </a:p>
            </p:txBody>
          </p:sp>
          <p:pic>
            <p:nvPicPr>
              <p:cNvPr id="67" name="Graphic 66">
                <a:extLst>
                  <a:ext uri="{FF2B5EF4-FFF2-40B4-BE49-F238E27FC236}">
                    <a16:creationId xmlns:a16="http://schemas.microsoft.com/office/drawing/2014/main" id="{11010970-04D0-4031-95E9-BED646518C2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85220" y="2600184"/>
                <a:ext cx="382882" cy="315908"/>
              </a:xfrm>
              <a:prstGeom prst="rect">
                <a:avLst/>
              </a:prstGeom>
            </p:spPr>
          </p:pic>
        </p:grpSp>
        <p:grpSp>
          <p:nvGrpSpPr>
            <p:cNvPr id="68" name="Group 67">
              <a:extLst>
                <a:ext uri="{FF2B5EF4-FFF2-40B4-BE49-F238E27FC236}">
                  <a16:creationId xmlns:a16="http://schemas.microsoft.com/office/drawing/2014/main" id="{F24D2E0A-80CD-4B96-AE51-F3DC7F34C13F}"/>
                </a:ext>
              </a:extLst>
            </p:cNvPr>
            <p:cNvGrpSpPr/>
            <p:nvPr userDrawn="1"/>
          </p:nvGrpSpPr>
          <p:grpSpPr>
            <a:xfrm>
              <a:off x="2092017" y="3336632"/>
              <a:ext cx="2066810" cy="1440000"/>
              <a:chOff x="2251044" y="2359758"/>
              <a:chExt cx="2066810" cy="1440000"/>
            </a:xfrm>
          </p:grpSpPr>
          <p:sp>
            <p:nvSpPr>
              <p:cNvPr id="69" name="Rectangle 68">
                <a:extLst>
                  <a:ext uri="{FF2B5EF4-FFF2-40B4-BE49-F238E27FC236}">
                    <a16:creationId xmlns:a16="http://schemas.microsoft.com/office/drawing/2014/main" id="{33AF5B06-CC75-4303-B9D3-D07D47E0D8B7}"/>
                  </a:ext>
                </a:extLst>
              </p:cNvPr>
              <p:cNvSpPr>
                <a:spLocks noChangeAspect="1"/>
              </p:cNvSpPr>
              <p:nvPr/>
            </p:nvSpPr>
            <p:spPr>
              <a:xfrm>
                <a:off x="2251044" y="2359758"/>
                <a:ext cx="206681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Text Placeholder 34">
                <a:extLst>
                  <a:ext uri="{FF2B5EF4-FFF2-40B4-BE49-F238E27FC236}">
                    <a16:creationId xmlns:a16="http://schemas.microsoft.com/office/drawing/2014/main" id="{88DFAC04-72CC-4D6F-ABEE-5AA714D66455}"/>
                  </a:ext>
                </a:extLst>
              </p:cNvPr>
              <p:cNvSpPr txBox="1">
                <a:spLocks/>
              </p:cNvSpPr>
              <p:nvPr/>
            </p:nvSpPr>
            <p:spPr>
              <a:xfrm>
                <a:off x="2445027" y="3178662"/>
                <a:ext cx="1819908"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Responsible</a:t>
                </a:r>
                <a:r>
                  <a:rPr lang="en-GB" sz="1050" b="0" baseline="0" dirty="0">
                    <a:solidFill>
                      <a:schemeClr val="tx1"/>
                    </a:solidFill>
                    <a:latin typeface="+mn-lt"/>
                  </a:rPr>
                  <a:t> supply chain, human rights &amp; due diligence</a:t>
                </a:r>
                <a:endParaRPr lang="en-GB" sz="1050" b="0" dirty="0">
                  <a:solidFill>
                    <a:schemeClr val="tx1"/>
                  </a:solidFill>
                  <a:latin typeface="+mn-lt"/>
                </a:endParaRPr>
              </a:p>
            </p:txBody>
          </p:sp>
          <p:pic>
            <p:nvPicPr>
              <p:cNvPr id="71" name="Graphic 70">
                <a:extLst>
                  <a:ext uri="{FF2B5EF4-FFF2-40B4-BE49-F238E27FC236}">
                    <a16:creationId xmlns:a16="http://schemas.microsoft.com/office/drawing/2014/main" id="{C45B3539-5F8C-448B-B372-4E817CB84FE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076392" y="2536123"/>
                <a:ext cx="420953" cy="404115"/>
              </a:xfrm>
              <a:prstGeom prst="rect">
                <a:avLst/>
              </a:prstGeom>
            </p:spPr>
          </p:pic>
        </p:grpSp>
        <p:grpSp>
          <p:nvGrpSpPr>
            <p:cNvPr id="72" name="Group 71">
              <a:extLst>
                <a:ext uri="{FF2B5EF4-FFF2-40B4-BE49-F238E27FC236}">
                  <a16:creationId xmlns:a16="http://schemas.microsoft.com/office/drawing/2014/main" id="{6F0FECC3-2E70-4091-8477-F142564AA545}"/>
                </a:ext>
              </a:extLst>
            </p:cNvPr>
            <p:cNvGrpSpPr/>
            <p:nvPr userDrawn="1"/>
          </p:nvGrpSpPr>
          <p:grpSpPr>
            <a:xfrm>
              <a:off x="4536581" y="3330281"/>
              <a:ext cx="1380848" cy="1440000"/>
              <a:chOff x="4437739" y="2353407"/>
              <a:chExt cx="1380848" cy="1440000"/>
            </a:xfrm>
          </p:grpSpPr>
          <p:sp>
            <p:nvSpPr>
              <p:cNvPr id="73" name="Rectangle 72">
                <a:extLst>
                  <a:ext uri="{FF2B5EF4-FFF2-40B4-BE49-F238E27FC236}">
                    <a16:creationId xmlns:a16="http://schemas.microsoft.com/office/drawing/2014/main" id="{BDC427CB-CAEE-4E57-9FEF-0273D9408DE9}"/>
                  </a:ext>
                </a:extLst>
              </p:cNvPr>
              <p:cNvSpPr>
                <a:spLocks noChangeAspect="1"/>
              </p:cNvSpPr>
              <p:nvPr/>
            </p:nvSpPr>
            <p:spPr>
              <a:xfrm>
                <a:off x="4437739" y="2353407"/>
                <a:ext cx="1380848"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Text Placeholder 37">
                <a:extLst>
                  <a:ext uri="{FF2B5EF4-FFF2-40B4-BE49-F238E27FC236}">
                    <a16:creationId xmlns:a16="http://schemas.microsoft.com/office/drawing/2014/main" id="{DDDD3DF7-B40C-41B8-A2B8-C1EF7E3DDD1A}"/>
                  </a:ext>
                </a:extLst>
              </p:cNvPr>
              <p:cNvSpPr txBox="1">
                <a:spLocks/>
              </p:cNvSpPr>
              <p:nvPr/>
            </p:nvSpPr>
            <p:spPr>
              <a:xfrm>
                <a:off x="4584545" y="3172311"/>
                <a:ext cx="1180021"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dirty="0" err="1">
                    <a:solidFill>
                      <a:schemeClr val="tx1"/>
                    </a:solidFill>
                    <a:latin typeface="+mn-lt"/>
                  </a:rPr>
                  <a:t>Labour</a:t>
                </a:r>
                <a:r>
                  <a:rPr lang="en-US" sz="1050" baseline="0" dirty="0">
                    <a:solidFill>
                      <a:schemeClr val="tx1"/>
                    </a:solidFill>
                    <a:latin typeface="+mn-lt"/>
                  </a:rPr>
                  <a:t> rights </a:t>
                </a:r>
                <a:br>
                  <a:rPr lang="en-US" sz="1050" baseline="0" dirty="0">
                    <a:solidFill>
                      <a:schemeClr val="tx1"/>
                    </a:solidFill>
                    <a:latin typeface="+mn-lt"/>
                  </a:rPr>
                </a:br>
                <a:r>
                  <a:rPr lang="en-US" sz="1050" baseline="0" dirty="0">
                    <a:solidFill>
                      <a:schemeClr val="tx1"/>
                    </a:solidFill>
                    <a:latin typeface="+mn-lt"/>
                  </a:rPr>
                  <a:t>&amp; work conditions</a:t>
                </a:r>
                <a:endParaRPr lang="en-US" sz="1050" dirty="0">
                  <a:solidFill>
                    <a:schemeClr val="tx1"/>
                  </a:solidFill>
                  <a:latin typeface="+mn-lt"/>
                </a:endParaRPr>
              </a:p>
              <a:p>
                <a:pPr algn="l"/>
                <a:endParaRPr lang="en-GB" sz="1050" dirty="0">
                  <a:solidFill>
                    <a:schemeClr val="tx1"/>
                  </a:solidFill>
                  <a:latin typeface="+mn-lt"/>
                </a:endParaRPr>
              </a:p>
            </p:txBody>
          </p:sp>
          <p:pic>
            <p:nvPicPr>
              <p:cNvPr id="75" name="Graphic 74">
                <a:extLst>
                  <a:ext uri="{FF2B5EF4-FFF2-40B4-BE49-F238E27FC236}">
                    <a16:creationId xmlns:a16="http://schemas.microsoft.com/office/drawing/2014/main" id="{4B97A485-4393-4A0C-A4FF-4D50F090D655}"/>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73041" y="2562693"/>
                <a:ext cx="420953" cy="404115"/>
              </a:xfrm>
              <a:prstGeom prst="rect">
                <a:avLst/>
              </a:prstGeom>
            </p:spPr>
          </p:pic>
        </p:grpSp>
        <p:grpSp>
          <p:nvGrpSpPr>
            <p:cNvPr id="76" name="Group 75">
              <a:extLst>
                <a:ext uri="{FF2B5EF4-FFF2-40B4-BE49-F238E27FC236}">
                  <a16:creationId xmlns:a16="http://schemas.microsoft.com/office/drawing/2014/main" id="{9CD15B0D-C588-4C27-9C7C-AEF80ECD6AFC}"/>
                </a:ext>
              </a:extLst>
            </p:cNvPr>
            <p:cNvGrpSpPr/>
            <p:nvPr userDrawn="1"/>
          </p:nvGrpSpPr>
          <p:grpSpPr>
            <a:xfrm>
              <a:off x="8062282" y="3323931"/>
              <a:ext cx="1386583" cy="1440000"/>
              <a:chOff x="8179479" y="2347057"/>
              <a:chExt cx="1386583" cy="1440000"/>
            </a:xfrm>
          </p:grpSpPr>
          <p:sp>
            <p:nvSpPr>
              <p:cNvPr id="77" name="Rectangle 76">
                <a:extLst>
                  <a:ext uri="{FF2B5EF4-FFF2-40B4-BE49-F238E27FC236}">
                    <a16:creationId xmlns:a16="http://schemas.microsoft.com/office/drawing/2014/main" id="{927FFB73-61E3-4000-97FC-8F6D80C52AAA}"/>
                  </a:ext>
                </a:extLst>
              </p:cNvPr>
              <p:cNvSpPr>
                <a:spLocks/>
              </p:cNvSpPr>
              <p:nvPr/>
            </p:nvSpPr>
            <p:spPr>
              <a:xfrm>
                <a:off x="8179479" y="2347057"/>
                <a:ext cx="1382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8" name="Graphic 77">
                <a:extLst>
                  <a:ext uri="{FF2B5EF4-FFF2-40B4-BE49-F238E27FC236}">
                    <a16:creationId xmlns:a16="http://schemas.microsoft.com/office/drawing/2014/main" id="{CE805EAD-B97E-43FE-B10E-D1713D3CBBB3}"/>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730107" y="2560814"/>
                <a:ext cx="338742" cy="398172"/>
              </a:xfrm>
              <a:prstGeom prst="rect">
                <a:avLst/>
              </a:prstGeom>
            </p:spPr>
          </p:pic>
          <p:sp>
            <p:nvSpPr>
              <p:cNvPr id="79" name="Text Placeholder 43">
                <a:extLst>
                  <a:ext uri="{FF2B5EF4-FFF2-40B4-BE49-F238E27FC236}">
                    <a16:creationId xmlns:a16="http://schemas.microsoft.com/office/drawing/2014/main" id="{7A0067C4-6D07-4A74-9B0B-89125EA1F6A2}"/>
                  </a:ext>
                </a:extLst>
              </p:cNvPr>
              <p:cNvSpPr txBox="1">
                <a:spLocks/>
              </p:cNvSpPr>
              <p:nvPr/>
            </p:nvSpPr>
            <p:spPr>
              <a:xfrm>
                <a:off x="8255357" y="3157789"/>
                <a:ext cx="1310705"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Gold, silver,</a:t>
                </a:r>
                <a:r>
                  <a:rPr lang="en-GB" sz="1050" b="0" baseline="0" dirty="0">
                    <a:solidFill>
                      <a:schemeClr val="tx1"/>
                    </a:solidFill>
                    <a:latin typeface="+mn-lt"/>
                  </a:rPr>
                  <a:t> PGM, Diamond &amp; coloured gemstone products</a:t>
                </a:r>
                <a:endParaRPr lang="en-GB" sz="1050" b="0" dirty="0">
                  <a:solidFill>
                    <a:schemeClr val="tx1"/>
                  </a:solidFill>
                  <a:latin typeface="+mn-lt"/>
                </a:endParaRPr>
              </a:p>
              <a:p>
                <a:pPr algn="l"/>
                <a:endParaRPr lang="en-GB" sz="1050" dirty="0">
                  <a:solidFill>
                    <a:schemeClr val="tx1"/>
                  </a:solidFill>
                  <a:latin typeface="+mn-lt"/>
                </a:endParaRPr>
              </a:p>
            </p:txBody>
          </p:sp>
        </p:grpSp>
        <p:grpSp>
          <p:nvGrpSpPr>
            <p:cNvPr id="80" name="Group 79">
              <a:extLst>
                <a:ext uri="{FF2B5EF4-FFF2-40B4-BE49-F238E27FC236}">
                  <a16:creationId xmlns:a16="http://schemas.microsoft.com/office/drawing/2014/main" id="{9B881129-944B-4895-B802-6EB6D11C4521}"/>
                </a:ext>
              </a:extLst>
            </p:cNvPr>
            <p:cNvGrpSpPr/>
            <p:nvPr userDrawn="1"/>
          </p:nvGrpSpPr>
          <p:grpSpPr>
            <a:xfrm>
              <a:off x="9837023" y="3336632"/>
              <a:ext cx="2066400" cy="1440000"/>
              <a:chOff x="10050348" y="2347057"/>
              <a:chExt cx="2066400" cy="1440000"/>
            </a:xfrm>
          </p:grpSpPr>
          <p:sp>
            <p:nvSpPr>
              <p:cNvPr id="81" name="Rectangle 80">
                <a:extLst>
                  <a:ext uri="{FF2B5EF4-FFF2-40B4-BE49-F238E27FC236}">
                    <a16:creationId xmlns:a16="http://schemas.microsoft.com/office/drawing/2014/main" id="{CEEEB518-44D9-427F-89FA-2C4B5AA22CA5}"/>
                  </a:ext>
                </a:extLst>
              </p:cNvPr>
              <p:cNvSpPr>
                <a:spLocks/>
              </p:cNvSpPr>
              <p:nvPr/>
            </p:nvSpPr>
            <p:spPr>
              <a:xfrm>
                <a:off x="10050348" y="2347057"/>
                <a:ext cx="2066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Text Placeholder 46">
                <a:extLst>
                  <a:ext uri="{FF2B5EF4-FFF2-40B4-BE49-F238E27FC236}">
                    <a16:creationId xmlns:a16="http://schemas.microsoft.com/office/drawing/2014/main" id="{033D8343-FF72-4FF6-A414-C80A38E7B556}"/>
                  </a:ext>
                </a:extLst>
              </p:cNvPr>
              <p:cNvSpPr txBox="1">
                <a:spLocks/>
              </p:cNvSpPr>
              <p:nvPr/>
            </p:nvSpPr>
            <p:spPr>
              <a:xfrm>
                <a:off x="10446985" y="3198076"/>
                <a:ext cx="1239090"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Responsible</a:t>
                </a:r>
                <a:r>
                  <a:rPr lang="en-US" sz="1050" b="0" baseline="0" dirty="0">
                    <a:solidFill>
                      <a:schemeClr val="tx1"/>
                    </a:solidFill>
                    <a:latin typeface="+mn-lt"/>
                  </a:rPr>
                  <a:t> mining</a:t>
                </a:r>
                <a:endParaRPr lang="en-US" sz="1050" b="0" dirty="0">
                  <a:solidFill>
                    <a:schemeClr val="tx1"/>
                  </a:solidFill>
                  <a:latin typeface="+mn-lt"/>
                </a:endParaRPr>
              </a:p>
              <a:p>
                <a:pPr algn="l"/>
                <a:endParaRPr lang="en-GB" sz="1050" dirty="0">
                  <a:solidFill>
                    <a:schemeClr val="tx1"/>
                  </a:solidFill>
                  <a:latin typeface="+mn-lt"/>
                </a:endParaRPr>
              </a:p>
            </p:txBody>
          </p:sp>
          <p:pic>
            <p:nvPicPr>
              <p:cNvPr id="83" name="Graphic 82">
                <a:extLst>
                  <a:ext uri="{FF2B5EF4-FFF2-40B4-BE49-F238E27FC236}">
                    <a16:creationId xmlns:a16="http://schemas.microsoft.com/office/drawing/2014/main" id="{9EA84F18-75CD-47C9-B45E-75A849921D1C}"/>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959960" y="2600692"/>
                <a:ext cx="404027" cy="398172"/>
              </a:xfrm>
              <a:prstGeom prst="rect">
                <a:avLst/>
              </a:prstGeom>
            </p:spPr>
          </p:pic>
        </p:grpSp>
      </p:grpSp>
    </p:spTree>
    <p:extLst>
      <p:ext uri="{BB962C8B-B14F-4D97-AF65-F5344CB8AC3E}">
        <p14:creationId xmlns:p14="http://schemas.microsoft.com/office/powerpoint/2010/main" val="34068201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COP/SD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Connector: Elbow 2">
            <a:extLst>
              <a:ext uri="{FF2B5EF4-FFF2-40B4-BE49-F238E27FC236}">
                <a16:creationId xmlns:a16="http://schemas.microsoft.com/office/drawing/2014/main" id="{55CF6FF3-815C-4AD3-B8F3-EC69C2479C84}"/>
              </a:ext>
            </a:extLst>
          </p:cNvPr>
          <p:cNvCxnSpPr>
            <a:cxnSpLocks/>
          </p:cNvCxnSpPr>
          <p:nvPr userDrawn="1"/>
        </p:nvCxnSpPr>
        <p:spPr>
          <a:xfrm rot="16200000" flipH="1">
            <a:off x="5933944" y="-2576520"/>
            <a:ext cx="6351" cy="9866205"/>
          </a:xfrm>
          <a:prstGeom prst="bentConnector3">
            <a:avLst>
              <a:gd name="adj1" fmla="val -359943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8AADDDA-2344-45FD-89D4-DB69F56A9CE7}"/>
              </a:ext>
            </a:extLst>
          </p:cNvPr>
          <p:cNvSpPr txBox="1"/>
          <p:nvPr userDrawn="1"/>
        </p:nvSpPr>
        <p:spPr>
          <a:xfrm>
            <a:off x="2160428" y="2026741"/>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cxnSp>
        <p:nvCxnSpPr>
          <p:cNvPr id="5" name="Connector: Elbow 4">
            <a:extLst>
              <a:ext uri="{FF2B5EF4-FFF2-40B4-BE49-F238E27FC236}">
                <a16:creationId xmlns:a16="http://schemas.microsoft.com/office/drawing/2014/main" id="{E59E105C-2E55-44D7-A524-5FC473545070}"/>
              </a:ext>
            </a:extLst>
          </p:cNvPr>
          <p:cNvCxnSpPr>
            <a:cxnSpLocks/>
            <a:endCxn id="63" idx="2"/>
          </p:cNvCxnSpPr>
          <p:nvPr userDrawn="1"/>
        </p:nvCxnSpPr>
        <p:spPr>
          <a:xfrm rot="16200000" flipH="1">
            <a:off x="5923637" y="1041968"/>
            <a:ext cx="12700" cy="9908082"/>
          </a:xfrm>
          <a:prstGeom prst="bentConnector3">
            <a:avLst>
              <a:gd name="adj1" fmla="val 1800000"/>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AF36EB0-F1D4-4B8A-BF6A-9F75307F4689}"/>
              </a:ext>
            </a:extLst>
          </p:cNvPr>
          <p:cNvSpPr txBox="1"/>
          <p:nvPr userDrawn="1"/>
        </p:nvSpPr>
        <p:spPr>
          <a:xfrm>
            <a:off x="6295073" y="6149615"/>
            <a:ext cx="4030791" cy="133202"/>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UN sustainable development goals</a:t>
            </a:r>
          </a:p>
        </p:txBody>
      </p:sp>
      <p:grpSp>
        <p:nvGrpSpPr>
          <p:cNvPr id="11" name="Group 10">
            <a:extLst>
              <a:ext uri="{FF2B5EF4-FFF2-40B4-BE49-F238E27FC236}">
                <a16:creationId xmlns:a16="http://schemas.microsoft.com/office/drawing/2014/main" id="{079D08BA-8ED3-4B8B-A6F0-EC4DF7278AB3}"/>
              </a:ext>
            </a:extLst>
          </p:cNvPr>
          <p:cNvGrpSpPr/>
          <p:nvPr userDrawn="1"/>
        </p:nvGrpSpPr>
        <p:grpSpPr>
          <a:xfrm>
            <a:off x="6295073" y="3941025"/>
            <a:ext cx="1394293" cy="1364299"/>
            <a:chOff x="6308609" y="3977310"/>
            <a:chExt cx="1394293" cy="1364299"/>
          </a:xfrm>
        </p:grpSpPr>
        <p:pic>
          <p:nvPicPr>
            <p:cNvPr id="12" name="Picture 11" descr="A close up of a sign&#10;&#10;Description automatically generated">
              <a:extLst>
                <a:ext uri="{FF2B5EF4-FFF2-40B4-BE49-F238E27FC236}">
                  <a16:creationId xmlns:a16="http://schemas.microsoft.com/office/drawing/2014/main" id="{DCEBBE48-5554-45FE-BA5F-9396582F1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8609" y="3977310"/>
              <a:ext cx="630000" cy="630000"/>
            </a:xfrm>
            <a:prstGeom prst="rect">
              <a:avLst/>
            </a:prstGeom>
          </p:spPr>
        </p:pic>
        <p:pic>
          <p:nvPicPr>
            <p:cNvPr id="13" name="Picture 12" descr="A close up of a sign&#10;&#10;Description automatically generated">
              <a:extLst>
                <a:ext uri="{FF2B5EF4-FFF2-40B4-BE49-F238E27FC236}">
                  <a16:creationId xmlns:a16="http://schemas.microsoft.com/office/drawing/2014/main" id="{76555B73-6938-4C1D-AA42-F9FE63924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1009" y="3980035"/>
              <a:ext cx="630000" cy="630000"/>
            </a:xfrm>
            <a:prstGeom prst="rect">
              <a:avLst/>
            </a:prstGeom>
          </p:spPr>
        </p:pic>
        <p:pic>
          <p:nvPicPr>
            <p:cNvPr id="14" name="Picture 13" descr="A close up of a sign&#10;&#10;Description automatically generated">
              <a:extLst>
                <a:ext uri="{FF2B5EF4-FFF2-40B4-BE49-F238E27FC236}">
                  <a16:creationId xmlns:a16="http://schemas.microsoft.com/office/drawing/2014/main" id="{BF899540-3010-4A6F-B4DC-BC1A57FD7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8609" y="4711609"/>
              <a:ext cx="630000" cy="630000"/>
            </a:xfrm>
            <a:prstGeom prst="rect">
              <a:avLst/>
            </a:prstGeom>
          </p:spPr>
        </p:pic>
        <p:pic>
          <p:nvPicPr>
            <p:cNvPr id="15" name="Picture 14" descr="A picture containing flower&#10;&#10;Description automatically generated">
              <a:extLst>
                <a:ext uri="{FF2B5EF4-FFF2-40B4-BE49-F238E27FC236}">
                  <a16:creationId xmlns:a16="http://schemas.microsoft.com/office/drawing/2014/main" id="{2FCA7B8C-EBBC-4266-8ADD-8B2C2E908A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2902" y="4700472"/>
              <a:ext cx="630000" cy="630000"/>
            </a:xfrm>
            <a:prstGeom prst="rect">
              <a:avLst/>
            </a:prstGeom>
          </p:spPr>
        </p:pic>
      </p:grpSp>
      <p:grpSp>
        <p:nvGrpSpPr>
          <p:cNvPr id="20" name="Group 19">
            <a:extLst>
              <a:ext uri="{FF2B5EF4-FFF2-40B4-BE49-F238E27FC236}">
                <a16:creationId xmlns:a16="http://schemas.microsoft.com/office/drawing/2014/main" id="{438384C1-BF60-471A-B40D-57ED444E9B27}"/>
              </a:ext>
            </a:extLst>
          </p:cNvPr>
          <p:cNvGrpSpPr/>
          <p:nvPr userDrawn="1"/>
        </p:nvGrpSpPr>
        <p:grpSpPr>
          <a:xfrm>
            <a:off x="642892" y="3946025"/>
            <a:ext cx="630000" cy="1340500"/>
            <a:chOff x="642892" y="3946025"/>
            <a:chExt cx="630000" cy="1340500"/>
          </a:xfrm>
        </p:grpSpPr>
        <p:pic>
          <p:nvPicPr>
            <p:cNvPr id="21" name="Picture 20" descr="A close up of a sign&#10;&#10;Description automatically generated">
              <a:extLst>
                <a:ext uri="{FF2B5EF4-FFF2-40B4-BE49-F238E27FC236}">
                  <a16:creationId xmlns:a16="http://schemas.microsoft.com/office/drawing/2014/main" id="{09B2AF76-7A32-403D-A1BA-AFB4BB4E8F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892" y="3946025"/>
              <a:ext cx="630000" cy="630000"/>
            </a:xfrm>
            <a:prstGeom prst="rect">
              <a:avLst/>
            </a:prstGeom>
          </p:spPr>
        </p:pic>
        <p:pic>
          <p:nvPicPr>
            <p:cNvPr id="22" name="Picture 21" descr="A close up of a sign&#10;&#10;Description automatically generated">
              <a:extLst>
                <a:ext uri="{FF2B5EF4-FFF2-40B4-BE49-F238E27FC236}">
                  <a16:creationId xmlns:a16="http://schemas.microsoft.com/office/drawing/2014/main" id="{DEEF6F8E-2FC1-4980-A08F-4088449FD7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892" y="4656525"/>
              <a:ext cx="630000" cy="630000"/>
            </a:xfrm>
            <a:prstGeom prst="rect">
              <a:avLst/>
            </a:prstGeom>
          </p:spPr>
        </p:pic>
      </p:grpSp>
      <p:grpSp>
        <p:nvGrpSpPr>
          <p:cNvPr id="27" name="Group 26">
            <a:extLst>
              <a:ext uri="{FF2B5EF4-FFF2-40B4-BE49-F238E27FC236}">
                <a16:creationId xmlns:a16="http://schemas.microsoft.com/office/drawing/2014/main" id="{8A68707C-AF04-4466-9570-D48D308FB94A}"/>
              </a:ext>
            </a:extLst>
          </p:cNvPr>
          <p:cNvGrpSpPr/>
          <p:nvPr userDrawn="1"/>
        </p:nvGrpSpPr>
        <p:grpSpPr>
          <a:xfrm>
            <a:off x="2092017" y="3939838"/>
            <a:ext cx="2071648" cy="2100972"/>
            <a:chOff x="2563357" y="3969277"/>
            <a:chExt cx="2071648" cy="2100972"/>
          </a:xfrm>
        </p:grpSpPr>
        <p:pic>
          <p:nvPicPr>
            <p:cNvPr id="28" name="Picture 27" descr="A close up of a sign&#10;&#10;Description automatically generated">
              <a:extLst>
                <a:ext uri="{FF2B5EF4-FFF2-40B4-BE49-F238E27FC236}">
                  <a16:creationId xmlns:a16="http://schemas.microsoft.com/office/drawing/2014/main" id="{032A112F-244E-45DD-A6D2-3024163F34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66869" y="3969277"/>
              <a:ext cx="630000" cy="630000"/>
            </a:xfrm>
            <a:prstGeom prst="rect">
              <a:avLst/>
            </a:prstGeom>
          </p:spPr>
        </p:pic>
        <p:pic>
          <p:nvPicPr>
            <p:cNvPr id="29" name="Picture 28" descr="A picture containing graphics, drawing&#10;&#10;Description automatically generated">
              <a:extLst>
                <a:ext uri="{FF2B5EF4-FFF2-40B4-BE49-F238E27FC236}">
                  <a16:creationId xmlns:a16="http://schemas.microsoft.com/office/drawing/2014/main" id="{8F2D6C74-712B-437E-91F3-A387C40DD4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85937" y="3969277"/>
              <a:ext cx="630000" cy="630000"/>
            </a:xfrm>
            <a:prstGeom prst="rect">
              <a:avLst/>
            </a:prstGeom>
          </p:spPr>
        </p:pic>
        <p:pic>
          <p:nvPicPr>
            <p:cNvPr id="30" name="Picture 29">
              <a:extLst>
                <a:ext uri="{FF2B5EF4-FFF2-40B4-BE49-F238E27FC236}">
                  <a16:creationId xmlns:a16="http://schemas.microsoft.com/office/drawing/2014/main" id="{2496F866-81FE-4333-8D26-2D75934BE79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05005" y="3969277"/>
              <a:ext cx="630000" cy="630000"/>
            </a:xfrm>
            <a:prstGeom prst="rect">
              <a:avLst/>
            </a:prstGeom>
          </p:spPr>
        </p:pic>
        <p:pic>
          <p:nvPicPr>
            <p:cNvPr id="31" name="Picture 30" descr="A picture containing drawing&#10;&#10;Description automatically generated">
              <a:extLst>
                <a:ext uri="{FF2B5EF4-FFF2-40B4-BE49-F238E27FC236}">
                  <a16:creationId xmlns:a16="http://schemas.microsoft.com/office/drawing/2014/main" id="{2CA1F0B2-C3DF-46BF-83EB-C4FA663927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63357" y="4704763"/>
              <a:ext cx="630000" cy="630000"/>
            </a:xfrm>
            <a:prstGeom prst="rect">
              <a:avLst/>
            </a:prstGeom>
          </p:spPr>
        </p:pic>
        <p:pic>
          <p:nvPicPr>
            <p:cNvPr id="32" name="Picture 31" descr="A close up of a sign&#10;&#10;Description automatically generated">
              <a:extLst>
                <a:ext uri="{FF2B5EF4-FFF2-40B4-BE49-F238E27FC236}">
                  <a16:creationId xmlns:a16="http://schemas.microsoft.com/office/drawing/2014/main" id="{096C5523-7022-44CD-8D6C-31B66D855B0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85937" y="4711719"/>
              <a:ext cx="630000" cy="630000"/>
            </a:xfrm>
            <a:prstGeom prst="rect">
              <a:avLst/>
            </a:prstGeom>
          </p:spPr>
        </p:pic>
        <p:pic>
          <p:nvPicPr>
            <p:cNvPr id="33" name="Picture 32" descr="A picture containing drawing&#10;&#10;Description automatically generated">
              <a:extLst>
                <a:ext uri="{FF2B5EF4-FFF2-40B4-BE49-F238E27FC236}">
                  <a16:creationId xmlns:a16="http://schemas.microsoft.com/office/drawing/2014/main" id="{036F8A34-1304-4961-9531-0A9314286D5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05005" y="4711238"/>
              <a:ext cx="630000" cy="630000"/>
            </a:xfrm>
            <a:prstGeom prst="rect">
              <a:avLst/>
            </a:prstGeom>
          </p:spPr>
        </p:pic>
        <p:pic>
          <p:nvPicPr>
            <p:cNvPr id="34" name="Picture 33" descr="A picture containing drawing&#10;&#10;Description automatically generated">
              <a:extLst>
                <a:ext uri="{FF2B5EF4-FFF2-40B4-BE49-F238E27FC236}">
                  <a16:creationId xmlns:a16="http://schemas.microsoft.com/office/drawing/2014/main" id="{D46BA0DF-E178-4E4E-BC4E-2E16557AD41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63357" y="5440249"/>
              <a:ext cx="630000" cy="630000"/>
            </a:xfrm>
            <a:prstGeom prst="rect">
              <a:avLst/>
            </a:prstGeom>
          </p:spPr>
        </p:pic>
      </p:grpSp>
      <p:grpSp>
        <p:nvGrpSpPr>
          <p:cNvPr id="39" name="Group 38">
            <a:extLst>
              <a:ext uri="{FF2B5EF4-FFF2-40B4-BE49-F238E27FC236}">
                <a16:creationId xmlns:a16="http://schemas.microsoft.com/office/drawing/2014/main" id="{99270CE3-B056-4325-A462-C1D9FE43926D}"/>
              </a:ext>
            </a:extLst>
          </p:cNvPr>
          <p:cNvGrpSpPr/>
          <p:nvPr userDrawn="1"/>
        </p:nvGrpSpPr>
        <p:grpSpPr>
          <a:xfrm>
            <a:off x="4568960" y="3945898"/>
            <a:ext cx="1353197" cy="2094912"/>
            <a:chOff x="4470118" y="3982183"/>
            <a:chExt cx="1353197" cy="2094912"/>
          </a:xfrm>
        </p:grpSpPr>
        <p:pic>
          <p:nvPicPr>
            <p:cNvPr id="40" name="Picture 39" descr="A drawing of a person&#10;&#10;Description automatically generated">
              <a:extLst>
                <a:ext uri="{FF2B5EF4-FFF2-40B4-BE49-F238E27FC236}">
                  <a16:creationId xmlns:a16="http://schemas.microsoft.com/office/drawing/2014/main" id="{640CC179-6021-4E60-BE79-2919491DB99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472312" y="4711609"/>
              <a:ext cx="630000" cy="630000"/>
            </a:xfrm>
            <a:prstGeom prst="rect">
              <a:avLst/>
            </a:prstGeom>
          </p:spPr>
        </p:pic>
        <p:pic>
          <p:nvPicPr>
            <p:cNvPr id="41" name="Picture 40" descr="A close up of a sign&#10;&#10;Description automatically generated">
              <a:extLst>
                <a:ext uri="{FF2B5EF4-FFF2-40B4-BE49-F238E27FC236}">
                  <a16:creationId xmlns:a16="http://schemas.microsoft.com/office/drawing/2014/main" id="{953DA8C8-CD1A-4E8B-BFA9-54B1F751224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472312" y="5447095"/>
              <a:ext cx="630000" cy="630000"/>
            </a:xfrm>
            <a:prstGeom prst="rect">
              <a:avLst/>
            </a:prstGeom>
          </p:spPr>
        </p:pic>
        <p:pic>
          <p:nvPicPr>
            <p:cNvPr id="42" name="Picture 41" descr="A close up of a sign&#10;&#10;Description automatically generated">
              <a:extLst>
                <a:ext uri="{FF2B5EF4-FFF2-40B4-BE49-F238E27FC236}">
                  <a16:creationId xmlns:a16="http://schemas.microsoft.com/office/drawing/2014/main" id="{8FEC7D8D-C9B7-48D8-B232-E311B97667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70118" y="3982183"/>
              <a:ext cx="630000" cy="630000"/>
            </a:xfrm>
            <a:prstGeom prst="rect">
              <a:avLst/>
            </a:prstGeom>
          </p:spPr>
        </p:pic>
        <p:pic>
          <p:nvPicPr>
            <p:cNvPr id="43" name="Picture 42" descr="A picture containing graphics, drawing&#10;&#10;Description automatically generated">
              <a:extLst>
                <a:ext uri="{FF2B5EF4-FFF2-40B4-BE49-F238E27FC236}">
                  <a16:creationId xmlns:a16="http://schemas.microsoft.com/office/drawing/2014/main" id="{B8AC66BE-A056-4332-B042-0334D1B156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88587" y="3982183"/>
              <a:ext cx="630000" cy="630000"/>
            </a:xfrm>
            <a:prstGeom prst="rect">
              <a:avLst/>
            </a:prstGeom>
          </p:spPr>
        </p:pic>
        <p:pic>
          <p:nvPicPr>
            <p:cNvPr id="44" name="Picture 43">
              <a:extLst>
                <a:ext uri="{FF2B5EF4-FFF2-40B4-BE49-F238E27FC236}">
                  <a16:creationId xmlns:a16="http://schemas.microsoft.com/office/drawing/2014/main" id="{54C0C9C0-8D97-489D-968B-04D9B5867EC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93315" y="4711609"/>
              <a:ext cx="630000" cy="630000"/>
            </a:xfrm>
            <a:prstGeom prst="rect">
              <a:avLst/>
            </a:prstGeom>
          </p:spPr>
        </p:pic>
        <p:pic>
          <p:nvPicPr>
            <p:cNvPr id="45" name="Picture 44" descr="A close up of a sign&#10;&#10;Description automatically generated">
              <a:extLst>
                <a:ext uri="{FF2B5EF4-FFF2-40B4-BE49-F238E27FC236}">
                  <a16:creationId xmlns:a16="http://schemas.microsoft.com/office/drawing/2014/main" id="{BF73AF01-B413-47C0-A4B2-D4269A75C57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88587" y="5440860"/>
              <a:ext cx="630000" cy="630000"/>
            </a:xfrm>
            <a:prstGeom prst="rect">
              <a:avLst/>
            </a:prstGeom>
          </p:spPr>
        </p:pic>
      </p:grpSp>
      <p:pic>
        <p:nvPicPr>
          <p:cNvPr id="50" name="Picture 49" descr="A close up of a sign&#10;&#10;Description automatically generated">
            <a:extLst>
              <a:ext uri="{FF2B5EF4-FFF2-40B4-BE49-F238E27FC236}">
                <a16:creationId xmlns:a16="http://schemas.microsoft.com/office/drawing/2014/main" id="{231801A5-DD17-4D6F-BA97-4F81BCAEB41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463704" y="3938390"/>
            <a:ext cx="630000" cy="630000"/>
          </a:xfrm>
          <a:prstGeom prst="rect">
            <a:avLst/>
          </a:prstGeom>
        </p:spPr>
      </p:pic>
      <p:grpSp>
        <p:nvGrpSpPr>
          <p:cNvPr id="55" name="Group 54">
            <a:extLst>
              <a:ext uri="{FF2B5EF4-FFF2-40B4-BE49-F238E27FC236}">
                <a16:creationId xmlns:a16="http://schemas.microsoft.com/office/drawing/2014/main" id="{FDA6DD30-865E-42F5-8ECF-D7DE929C6F12}"/>
              </a:ext>
            </a:extLst>
          </p:cNvPr>
          <p:cNvGrpSpPr/>
          <p:nvPr userDrawn="1"/>
        </p:nvGrpSpPr>
        <p:grpSpPr>
          <a:xfrm>
            <a:off x="9837023" y="3947041"/>
            <a:ext cx="2066810" cy="2048968"/>
            <a:chOff x="10050348" y="3970625"/>
            <a:chExt cx="2066810" cy="2048968"/>
          </a:xfrm>
        </p:grpSpPr>
        <p:pic>
          <p:nvPicPr>
            <p:cNvPr id="56" name="Picture 55" descr="A close up of a logo&#10;&#10;Description automatically generated">
              <a:extLst>
                <a:ext uri="{FF2B5EF4-FFF2-40B4-BE49-F238E27FC236}">
                  <a16:creationId xmlns:a16="http://schemas.microsoft.com/office/drawing/2014/main" id="{7063C37A-C7A1-4B47-9AD5-BDDD0399920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487158" y="4686205"/>
              <a:ext cx="630000" cy="630000"/>
            </a:xfrm>
            <a:prstGeom prst="rect">
              <a:avLst/>
            </a:prstGeom>
          </p:spPr>
        </p:pic>
        <p:pic>
          <p:nvPicPr>
            <p:cNvPr id="57" name="Picture 56" descr="A picture containing drawing&#10;&#10;Description automatically generated">
              <a:extLst>
                <a:ext uri="{FF2B5EF4-FFF2-40B4-BE49-F238E27FC236}">
                  <a16:creationId xmlns:a16="http://schemas.microsoft.com/office/drawing/2014/main" id="{9F625C93-D65E-4AE2-A7AB-8215BE5B87D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067702" y="5389593"/>
              <a:ext cx="630000" cy="630000"/>
            </a:xfrm>
            <a:prstGeom prst="rect">
              <a:avLst/>
            </a:prstGeom>
          </p:spPr>
        </p:pic>
        <p:pic>
          <p:nvPicPr>
            <p:cNvPr id="58" name="Picture 57" descr="A picture containing drawing&#10;&#10;Description automatically generated">
              <a:extLst>
                <a:ext uri="{FF2B5EF4-FFF2-40B4-BE49-F238E27FC236}">
                  <a16:creationId xmlns:a16="http://schemas.microsoft.com/office/drawing/2014/main" id="{CABE02FC-EEB4-49D4-9D91-5D29CDA131C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487158" y="3970625"/>
              <a:ext cx="630000" cy="630000"/>
            </a:xfrm>
            <a:prstGeom prst="rect">
              <a:avLst/>
            </a:prstGeom>
          </p:spPr>
        </p:pic>
        <p:pic>
          <p:nvPicPr>
            <p:cNvPr id="59" name="Picture 58" descr="A close up of a sign&#10;&#10;Description automatically generated">
              <a:extLst>
                <a:ext uri="{FF2B5EF4-FFF2-40B4-BE49-F238E27FC236}">
                  <a16:creationId xmlns:a16="http://schemas.microsoft.com/office/drawing/2014/main" id="{F94DA621-BA3C-4C54-8668-90A27D324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0348" y="3970625"/>
              <a:ext cx="630000" cy="630000"/>
            </a:xfrm>
            <a:prstGeom prst="rect">
              <a:avLst/>
            </a:prstGeom>
          </p:spPr>
        </p:pic>
        <p:pic>
          <p:nvPicPr>
            <p:cNvPr id="60" name="Picture 59" descr="A close up of a sign&#10;&#10;Description automatically generated">
              <a:extLst>
                <a:ext uri="{FF2B5EF4-FFF2-40B4-BE49-F238E27FC236}">
                  <a16:creationId xmlns:a16="http://schemas.microsoft.com/office/drawing/2014/main" id="{B0858AE4-0E7E-40A0-BB8A-F8B13DC7C3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8817" y="3970625"/>
              <a:ext cx="630000" cy="630000"/>
            </a:xfrm>
            <a:prstGeom prst="rect">
              <a:avLst/>
            </a:prstGeom>
          </p:spPr>
        </p:pic>
        <p:pic>
          <p:nvPicPr>
            <p:cNvPr id="61" name="Picture 60" descr="A picture containing drawing&#10;&#10;Description automatically generated">
              <a:extLst>
                <a:ext uri="{FF2B5EF4-FFF2-40B4-BE49-F238E27FC236}">
                  <a16:creationId xmlns:a16="http://schemas.microsoft.com/office/drawing/2014/main" id="{CA4A4C46-3CFA-4D78-B608-364104BB62C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50348" y="4680109"/>
              <a:ext cx="630000" cy="630000"/>
            </a:xfrm>
            <a:prstGeom prst="rect">
              <a:avLst/>
            </a:prstGeom>
          </p:spPr>
        </p:pic>
        <p:pic>
          <p:nvPicPr>
            <p:cNvPr id="62" name="Picture 61" descr="A close up of a sign&#10;&#10;Description automatically generated">
              <a:extLst>
                <a:ext uri="{FF2B5EF4-FFF2-40B4-BE49-F238E27FC236}">
                  <a16:creationId xmlns:a16="http://schemas.microsoft.com/office/drawing/2014/main" id="{74FFD8CB-738A-4480-969E-010A32C65E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68817" y="4683004"/>
              <a:ext cx="630000" cy="630000"/>
            </a:xfrm>
            <a:prstGeom prst="rect">
              <a:avLst/>
            </a:prstGeom>
          </p:spPr>
        </p:pic>
        <p:pic>
          <p:nvPicPr>
            <p:cNvPr id="63" name="Picture 62" descr="A picture containing drawing&#10;&#10;Description automatically generated">
              <a:extLst>
                <a:ext uri="{FF2B5EF4-FFF2-40B4-BE49-F238E27FC236}">
                  <a16:creationId xmlns:a16="http://schemas.microsoft.com/office/drawing/2014/main" id="{F3C0C610-9767-4EB0-B17B-8FF66645A44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776003" y="5389593"/>
              <a:ext cx="630000" cy="630000"/>
            </a:xfrm>
            <a:prstGeom prst="rect">
              <a:avLst/>
            </a:prstGeom>
          </p:spPr>
        </p:pic>
      </p:grpSp>
      <p:sp>
        <p:nvSpPr>
          <p:cNvPr id="64" name="TextBox 63">
            <a:extLst>
              <a:ext uri="{FF2B5EF4-FFF2-40B4-BE49-F238E27FC236}">
                <a16:creationId xmlns:a16="http://schemas.microsoft.com/office/drawing/2014/main" id="{77AD58DD-BFD7-44CE-BE3D-916B8DCB126A}"/>
              </a:ext>
            </a:extLst>
          </p:cNvPr>
          <p:cNvSpPr txBox="1"/>
          <p:nvPr userDrawn="1"/>
        </p:nvSpPr>
        <p:spPr>
          <a:xfrm>
            <a:off x="8351520" y="1306824"/>
            <a:ext cx="3551903" cy="461665"/>
          </a:xfrm>
          <a:prstGeom prst="rect">
            <a:avLst/>
          </a:prstGeom>
          <a:noFill/>
        </p:spPr>
        <p:txBody>
          <a:bodyPr wrap="square">
            <a:spAutoFit/>
          </a:bodyPr>
          <a:lstStyle/>
          <a:p>
            <a:r>
              <a:rPr lang="en-US" sz="1200" dirty="0">
                <a:solidFill>
                  <a:schemeClr val="tx1"/>
                </a:solidFill>
              </a:rPr>
              <a:t>RJC Code of Practices Standard contributes to the </a:t>
            </a:r>
            <a:br>
              <a:rPr lang="en-US" sz="1200" dirty="0">
                <a:solidFill>
                  <a:schemeClr val="tx1"/>
                </a:solidFill>
              </a:rPr>
            </a:br>
            <a:r>
              <a:rPr lang="en-US" sz="1200" dirty="0">
                <a:solidFill>
                  <a:schemeClr val="tx1"/>
                </a:solidFill>
              </a:rPr>
              <a:t>United Nations Sustainable Development Goals (SDGs)</a:t>
            </a:r>
            <a:endParaRPr lang="en-GB" sz="1200" dirty="0">
              <a:solidFill>
                <a:schemeClr val="tx1"/>
              </a:solidFill>
            </a:endParaRPr>
          </a:p>
        </p:txBody>
      </p:sp>
      <p:sp>
        <p:nvSpPr>
          <p:cNvPr id="65" name="Slide Number Placeholder 64">
            <a:extLst>
              <a:ext uri="{FF2B5EF4-FFF2-40B4-BE49-F238E27FC236}">
                <a16:creationId xmlns:a16="http://schemas.microsoft.com/office/drawing/2014/main" id="{333C2E4F-82B0-4D27-8AD7-AB7EE08AD81E}"/>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grpSp>
        <p:nvGrpSpPr>
          <p:cNvPr id="66" name="Group 65">
            <a:extLst>
              <a:ext uri="{FF2B5EF4-FFF2-40B4-BE49-F238E27FC236}">
                <a16:creationId xmlns:a16="http://schemas.microsoft.com/office/drawing/2014/main" id="{038E1A78-83BC-411D-979D-78150D718120}"/>
              </a:ext>
            </a:extLst>
          </p:cNvPr>
          <p:cNvGrpSpPr/>
          <p:nvPr userDrawn="1"/>
        </p:nvGrpSpPr>
        <p:grpSpPr>
          <a:xfrm>
            <a:off x="6295073" y="2359758"/>
            <a:ext cx="1382400" cy="1382400"/>
            <a:chOff x="6308609" y="2359758"/>
            <a:chExt cx="1382400" cy="1382400"/>
          </a:xfrm>
        </p:grpSpPr>
        <p:sp>
          <p:nvSpPr>
            <p:cNvPr id="67" name="Rectangle 66">
              <a:extLst>
                <a:ext uri="{FF2B5EF4-FFF2-40B4-BE49-F238E27FC236}">
                  <a16:creationId xmlns:a16="http://schemas.microsoft.com/office/drawing/2014/main" id="{50BDA95C-383A-4F0D-B555-7CD38E7F7E1B}"/>
                </a:ext>
              </a:extLst>
            </p:cNvPr>
            <p:cNvSpPr>
              <a:spLocks noChangeAspect="1"/>
            </p:cNvSpPr>
            <p:nvPr/>
          </p:nvSpPr>
          <p:spPr>
            <a:xfrm>
              <a:off x="6308609" y="2359758"/>
              <a:ext cx="1382400" cy="13824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Text Placeholder 40">
              <a:extLst>
                <a:ext uri="{FF2B5EF4-FFF2-40B4-BE49-F238E27FC236}">
                  <a16:creationId xmlns:a16="http://schemas.microsoft.com/office/drawing/2014/main" id="{14330545-0603-4BB7-B687-500D703A73A7}"/>
                </a:ext>
              </a:extLst>
            </p:cNvPr>
            <p:cNvSpPr txBox="1">
              <a:spLocks/>
            </p:cNvSpPr>
            <p:nvPr/>
          </p:nvSpPr>
          <p:spPr>
            <a:xfrm>
              <a:off x="6498157" y="3170490"/>
              <a:ext cx="1045250" cy="3772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Health</a:t>
              </a:r>
              <a:r>
                <a:rPr lang="en-US" sz="1050" b="0" baseline="0" dirty="0">
                  <a:solidFill>
                    <a:schemeClr val="tx1"/>
                  </a:solidFill>
                  <a:latin typeface="+mn-lt"/>
                </a:rPr>
                <a:t> &amp; safety environment</a:t>
              </a:r>
              <a:endParaRPr lang="en-GB" sz="1050" b="0" dirty="0">
                <a:solidFill>
                  <a:schemeClr val="tx1"/>
                </a:solidFill>
                <a:latin typeface="+mn-lt"/>
              </a:endParaRPr>
            </a:p>
          </p:txBody>
        </p:sp>
        <p:pic>
          <p:nvPicPr>
            <p:cNvPr id="69" name="Graphic 68">
              <a:extLst>
                <a:ext uri="{FF2B5EF4-FFF2-40B4-BE49-F238E27FC236}">
                  <a16:creationId xmlns:a16="http://schemas.microsoft.com/office/drawing/2014/main" id="{36E28B16-E485-4CE9-AABD-4D450D580825}"/>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6860906" y="2562182"/>
              <a:ext cx="332516" cy="420020"/>
            </a:xfrm>
            <a:prstGeom prst="rect">
              <a:avLst/>
            </a:prstGeom>
          </p:spPr>
        </p:pic>
      </p:grpSp>
      <p:grpSp>
        <p:nvGrpSpPr>
          <p:cNvPr id="70" name="Group 69">
            <a:extLst>
              <a:ext uri="{FF2B5EF4-FFF2-40B4-BE49-F238E27FC236}">
                <a16:creationId xmlns:a16="http://schemas.microsoft.com/office/drawing/2014/main" id="{A709DCC4-E0F9-47B9-8301-6E698DC8BE26}"/>
              </a:ext>
            </a:extLst>
          </p:cNvPr>
          <p:cNvGrpSpPr/>
          <p:nvPr userDrawn="1"/>
        </p:nvGrpSpPr>
        <p:grpSpPr>
          <a:xfrm>
            <a:off x="288934" y="2353407"/>
            <a:ext cx="1430167" cy="1440000"/>
            <a:chOff x="695999" y="2353407"/>
            <a:chExt cx="1430167" cy="1440000"/>
          </a:xfrm>
        </p:grpSpPr>
        <p:sp>
          <p:nvSpPr>
            <p:cNvPr id="71" name="Rectangle 70">
              <a:extLst>
                <a:ext uri="{FF2B5EF4-FFF2-40B4-BE49-F238E27FC236}">
                  <a16:creationId xmlns:a16="http://schemas.microsoft.com/office/drawing/2014/main" id="{8A85A887-6757-42B9-A764-F87072256583}"/>
                </a:ext>
              </a:extLst>
            </p:cNvPr>
            <p:cNvSpPr>
              <a:spLocks noChangeAspect="1"/>
            </p:cNvSpPr>
            <p:nvPr/>
          </p:nvSpPr>
          <p:spPr>
            <a:xfrm>
              <a:off x="695999" y="2353407"/>
              <a:ext cx="1430167"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Text Placeholder 31">
              <a:extLst>
                <a:ext uri="{FF2B5EF4-FFF2-40B4-BE49-F238E27FC236}">
                  <a16:creationId xmlns:a16="http://schemas.microsoft.com/office/drawing/2014/main" id="{77F14607-A47C-45DD-BE69-50A5800ECDFD}"/>
                </a:ext>
              </a:extLst>
            </p:cNvPr>
            <p:cNvSpPr txBox="1">
              <a:spLocks/>
            </p:cNvSpPr>
            <p:nvPr/>
          </p:nvSpPr>
          <p:spPr>
            <a:xfrm>
              <a:off x="1008940" y="3172311"/>
              <a:ext cx="895141" cy="335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`General</a:t>
              </a:r>
              <a:r>
                <a:rPr lang="en-US" sz="1050" b="0" baseline="0" dirty="0">
                  <a:solidFill>
                    <a:schemeClr val="tx1"/>
                  </a:solidFill>
                  <a:latin typeface="+mn-lt"/>
                </a:rPr>
                <a:t> requirements</a:t>
              </a:r>
              <a:endParaRPr lang="en-GB" sz="1050" dirty="0">
                <a:solidFill>
                  <a:schemeClr val="tx1"/>
                </a:solidFill>
                <a:latin typeface="+mn-lt"/>
              </a:endParaRPr>
            </a:p>
          </p:txBody>
        </p:sp>
        <p:pic>
          <p:nvPicPr>
            <p:cNvPr id="73" name="Graphic 72">
              <a:extLst>
                <a:ext uri="{FF2B5EF4-FFF2-40B4-BE49-F238E27FC236}">
                  <a16:creationId xmlns:a16="http://schemas.microsoft.com/office/drawing/2014/main" id="{DC303F48-7372-4CE3-8CF1-388A6C108A93}"/>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185220" y="2600184"/>
              <a:ext cx="382882" cy="315908"/>
            </a:xfrm>
            <a:prstGeom prst="rect">
              <a:avLst/>
            </a:prstGeom>
          </p:spPr>
        </p:pic>
      </p:grpSp>
      <p:grpSp>
        <p:nvGrpSpPr>
          <p:cNvPr id="74" name="Group 73">
            <a:extLst>
              <a:ext uri="{FF2B5EF4-FFF2-40B4-BE49-F238E27FC236}">
                <a16:creationId xmlns:a16="http://schemas.microsoft.com/office/drawing/2014/main" id="{CE9F3E46-4A7F-45F4-B8EF-257479990B66}"/>
              </a:ext>
            </a:extLst>
          </p:cNvPr>
          <p:cNvGrpSpPr/>
          <p:nvPr userDrawn="1"/>
        </p:nvGrpSpPr>
        <p:grpSpPr>
          <a:xfrm>
            <a:off x="2092017" y="2359758"/>
            <a:ext cx="2066810" cy="1440000"/>
            <a:chOff x="2251044" y="2359758"/>
            <a:chExt cx="2066810" cy="1440000"/>
          </a:xfrm>
        </p:grpSpPr>
        <p:sp>
          <p:nvSpPr>
            <p:cNvPr id="75" name="Rectangle 74">
              <a:extLst>
                <a:ext uri="{FF2B5EF4-FFF2-40B4-BE49-F238E27FC236}">
                  <a16:creationId xmlns:a16="http://schemas.microsoft.com/office/drawing/2014/main" id="{46177A36-0A29-439D-A6FF-46BC12319F9A}"/>
                </a:ext>
              </a:extLst>
            </p:cNvPr>
            <p:cNvSpPr>
              <a:spLocks noChangeAspect="1"/>
            </p:cNvSpPr>
            <p:nvPr/>
          </p:nvSpPr>
          <p:spPr>
            <a:xfrm>
              <a:off x="2251044" y="2359758"/>
              <a:ext cx="206681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Text Placeholder 34">
              <a:extLst>
                <a:ext uri="{FF2B5EF4-FFF2-40B4-BE49-F238E27FC236}">
                  <a16:creationId xmlns:a16="http://schemas.microsoft.com/office/drawing/2014/main" id="{80F8A966-4FE2-4295-9EA5-FFDD6F6E366F}"/>
                </a:ext>
              </a:extLst>
            </p:cNvPr>
            <p:cNvSpPr txBox="1">
              <a:spLocks/>
            </p:cNvSpPr>
            <p:nvPr/>
          </p:nvSpPr>
          <p:spPr>
            <a:xfrm>
              <a:off x="2445027" y="3178662"/>
              <a:ext cx="1819908" cy="4459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Responsible</a:t>
              </a:r>
              <a:r>
                <a:rPr lang="en-GB" sz="1050" b="0" baseline="0" dirty="0">
                  <a:solidFill>
                    <a:schemeClr val="tx1"/>
                  </a:solidFill>
                  <a:latin typeface="+mn-lt"/>
                </a:rPr>
                <a:t> supply chain, human rights &amp; due diligence</a:t>
              </a:r>
              <a:endParaRPr lang="en-GB" sz="1050" b="0" dirty="0">
                <a:solidFill>
                  <a:schemeClr val="tx1"/>
                </a:solidFill>
                <a:latin typeface="+mn-lt"/>
              </a:endParaRPr>
            </a:p>
          </p:txBody>
        </p:sp>
        <p:pic>
          <p:nvPicPr>
            <p:cNvPr id="77" name="Graphic 76">
              <a:extLst>
                <a:ext uri="{FF2B5EF4-FFF2-40B4-BE49-F238E27FC236}">
                  <a16:creationId xmlns:a16="http://schemas.microsoft.com/office/drawing/2014/main" id="{DEA53777-F925-40BE-851C-8D2DA89AB989}"/>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3076392" y="2536123"/>
              <a:ext cx="420953" cy="404115"/>
            </a:xfrm>
            <a:prstGeom prst="rect">
              <a:avLst/>
            </a:prstGeom>
          </p:spPr>
        </p:pic>
      </p:grpSp>
      <p:grpSp>
        <p:nvGrpSpPr>
          <p:cNvPr id="78" name="Group 77">
            <a:extLst>
              <a:ext uri="{FF2B5EF4-FFF2-40B4-BE49-F238E27FC236}">
                <a16:creationId xmlns:a16="http://schemas.microsoft.com/office/drawing/2014/main" id="{3B1C67F5-27DE-4F89-B8CB-CBE04A330015}"/>
              </a:ext>
            </a:extLst>
          </p:cNvPr>
          <p:cNvGrpSpPr/>
          <p:nvPr userDrawn="1"/>
        </p:nvGrpSpPr>
        <p:grpSpPr>
          <a:xfrm>
            <a:off x="4536581" y="2353407"/>
            <a:ext cx="1380848" cy="1440000"/>
            <a:chOff x="4437739" y="2353407"/>
            <a:chExt cx="1380848" cy="1440000"/>
          </a:xfrm>
        </p:grpSpPr>
        <p:sp>
          <p:nvSpPr>
            <p:cNvPr id="79" name="Rectangle 78">
              <a:extLst>
                <a:ext uri="{FF2B5EF4-FFF2-40B4-BE49-F238E27FC236}">
                  <a16:creationId xmlns:a16="http://schemas.microsoft.com/office/drawing/2014/main" id="{4DD4D0F3-480D-490B-B669-4168F806CFBE}"/>
                </a:ext>
              </a:extLst>
            </p:cNvPr>
            <p:cNvSpPr>
              <a:spLocks noChangeAspect="1"/>
            </p:cNvSpPr>
            <p:nvPr/>
          </p:nvSpPr>
          <p:spPr>
            <a:xfrm>
              <a:off x="4437739" y="2353407"/>
              <a:ext cx="1380848"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Text Placeholder 37">
              <a:extLst>
                <a:ext uri="{FF2B5EF4-FFF2-40B4-BE49-F238E27FC236}">
                  <a16:creationId xmlns:a16="http://schemas.microsoft.com/office/drawing/2014/main" id="{DB5E051B-678C-4B2A-9ED1-9FDD75A66261}"/>
                </a:ext>
              </a:extLst>
            </p:cNvPr>
            <p:cNvSpPr txBox="1">
              <a:spLocks/>
            </p:cNvSpPr>
            <p:nvPr/>
          </p:nvSpPr>
          <p:spPr>
            <a:xfrm>
              <a:off x="4584545" y="3172311"/>
              <a:ext cx="1180021" cy="3907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dirty="0" err="1">
                  <a:solidFill>
                    <a:schemeClr val="tx1"/>
                  </a:solidFill>
                  <a:latin typeface="+mn-lt"/>
                </a:rPr>
                <a:t>Labour</a:t>
              </a:r>
              <a:r>
                <a:rPr lang="en-US" sz="1050" baseline="0" dirty="0">
                  <a:solidFill>
                    <a:schemeClr val="tx1"/>
                  </a:solidFill>
                  <a:latin typeface="+mn-lt"/>
                </a:rPr>
                <a:t> rights </a:t>
              </a:r>
              <a:br>
                <a:rPr lang="en-US" sz="1050" baseline="0" dirty="0">
                  <a:solidFill>
                    <a:schemeClr val="tx1"/>
                  </a:solidFill>
                  <a:latin typeface="+mn-lt"/>
                </a:rPr>
              </a:br>
              <a:r>
                <a:rPr lang="en-US" sz="1050" baseline="0" dirty="0">
                  <a:solidFill>
                    <a:schemeClr val="tx1"/>
                  </a:solidFill>
                  <a:latin typeface="+mn-lt"/>
                </a:rPr>
                <a:t>&amp; work conditions</a:t>
              </a:r>
              <a:endParaRPr lang="en-US" sz="1050" dirty="0">
                <a:solidFill>
                  <a:schemeClr val="tx1"/>
                </a:solidFill>
                <a:latin typeface="+mn-lt"/>
              </a:endParaRPr>
            </a:p>
            <a:p>
              <a:pPr algn="l"/>
              <a:endParaRPr lang="en-GB" sz="1050" dirty="0">
                <a:solidFill>
                  <a:schemeClr val="tx1"/>
                </a:solidFill>
                <a:latin typeface="+mn-lt"/>
              </a:endParaRPr>
            </a:p>
          </p:txBody>
        </p:sp>
        <p:pic>
          <p:nvPicPr>
            <p:cNvPr id="81" name="Graphic 80">
              <a:extLst>
                <a:ext uri="{FF2B5EF4-FFF2-40B4-BE49-F238E27FC236}">
                  <a16:creationId xmlns:a16="http://schemas.microsoft.com/office/drawing/2014/main" id="{0A8DBE24-64E6-4151-B23B-B1FC6E3288D6}"/>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4873041" y="2562693"/>
              <a:ext cx="420953" cy="404115"/>
            </a:xfrm>
            <a:prstGeom prst="rect">
              <a:avLst/>
            </a:prstGeom>
          </p:spPr>
        </p:pic>
      </p:grpSp>
      <p:grpSp>
        <p:nvGrpSpPr>
          <p:cNvPr id="82" name="Group 81">
            <a:extLst>
              <a:ext uri="{FF2B5EF4-FFF2-40B4-BE49-F238E27FC236}">
                <a16:creationId xmlns:a16="http://schemas.microsoft.com/office/drawing/2014/main" id="{1BE607DF-953B-45E6-9BB8-21DB02A1AFCC}"/>
              </a:ext>
            </a:extLst>
          </p:cNvPr>
          <p:cNvGrpSpPr/>
          <p:nvPr userDrawn="1"/>
        </p:nvGrpSpPr>
        <p:grpSpPr>
          <a:xfrm>
            <a:off x="8062282" y="2347057"/>
            <a:ext cx="1386583" cy="1440000"/>
            <a:chOff x="8179479" y="2347057"/>
            <a:chExt cx="1386583" cy="1440000"/>
          </a:xfrm>
        </p:grpSpPr>
        <p:sp>
          <p:nvSpPr>
            <p:cNvPr id="83" name="Rectangle 82">
              <a:extLst>
                <a:ext uri="{FF2B5EF4-FFF2-40B4-BE49-F238E27FC236}">
                  <a16:creationId xmlns:a16="http://schemas.microsoft.com/office/drawing/2014/main" id="{EA8FEE77-01D7-4CEF-B86C-7C6741BA0EAA}"/>
                </a:ext>
              </a:extLst>
            </p:cNvPr>
            <p:cNvSpPr>
              <a:spLocks/>
            </p:cNvSpPr>
            <p:nvPr/>
          </p:nvSpPr>
          <p:spPr>
            <a:xfrm>
              <a:off x="8179479" y="2347057"/>
              <a:ext cx="1382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4" name="Graphic 83">
              <a:extLst>
                <a:ext uri="{FF2B5EF4-FFF2-40B4-BE49-F238E27FC236}">
                  <a16:creationId xmlns:a16="http://schemas.microsoft.com/office/drawing/2014/main" id="{3931075D-D1B9-4754-A4F7-EB6B4F2D30B8}"/>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8730107" y="2560814"/>
              <a:ext cx="338742" cy="398172"/>
            </a:xfrm>
            <a:prstGeom prst="rect">
              <a:avLst/>
            </a:prstGeom>
          </p:spPr>
        </p:pic>
        <p:sp>
          <p:nvSpPr>
            <p:cNvPr id="85" name="Text Placeholder 43">
              <a:extLst>
                <a:ext uri="{FF2B5EF4-FFF2-40B4-BE49-F238E27FC236}">
                  <a16:creationId xmlns:a16="http://schemas.microsoft.com/office/drawing/2014/main" id="{7CFF430E-3CA8-4DB4-986F-BA2C1AEDEF4E}"/>
                </a:ext>
              </a:extLst>
            </p:cNvPr>
            <p:cNvSpPr txBox="1">
              <a:spLocks/>
            </p:cNvSpPr>
            <p:nvPr/>
          </p:nvSpPr>
          <p:spPr>
            <a:xfrm>
              <a:off x="8255357" y="3157789"/>
              <a:ext cx="1310705" cy="4983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050" b="0" dirty="0">
                  <a:solidFill>
                    <a:schemeClr val="tx1"/>
                  </a:solidFill>
                  <a:latin typeface="+mn-lt"/>
                </a:rPr>
                <a:t>Gold, silver,</a:t>
              </a:r>
              <a:r>
                <a:rPr lang="en-GB" sz="1050" b="0" baseline="0" dirty="0">
                  <a:solidFill>
                    <a:schemeClr val="tx1"/>
                  </a:solidFill>
                  <a:latin typeface="+mn-lt"/>
                </a:rPr>
                <a:t> PGM, Diamond &amp; coloured gemstone products</a:t>
              </a:r>
              <a:endParaRPr lang="en-GB" sz="1050" b="0" dirty="0">
                <a:solidFill>
                  <a:schemeClr val="tx1"/>
                </a:solidFill>
                <a:latin typeface="+mn-lt"/>
              </a:endParaRPr>
            </a:p>
            <a:p>
              <a:pPr algn="l"/>
              <a:endParaRPr lang="en-GB" sz="1050" dirty="0">
                <a:solidFill>
                  <a:schemeClr val="tx1"/>
                </a:solidFill>
                <a:latin typeface="+mn-lt"/>
              </a:endParaRPr>
            </a:p>
          </p:txBody>
        </p:sp>
      </p:grpSp>
      <p:grpSp>
        <p:nvGrpSpPr>
          <p:cNvPr id="86" name="Group 85">
            <a:extLst>
              <a:ext uri="{FF2B5EF4-FFF2-40B4-BE49-F238E27FC236}">
                <a16:creationId xmlns:a16="http://schemas.microsoft.com/office/drawing/2014/main" id="{2B1585A8-5C9A-447A-BBDE-4E1CC0AC540B}"/>
              </a:ext>
            </a:extLst>
          </p:cNvPr>
          <p:cNvGrpSpPr/>
          <p:nvPr userDrawn="1"/>
        </p:nvGrpSpPr>
        <p:grpSpPr>
          <a:xfrm>
            <a:off x="9837023" y="2359758"/>
            <a:ext cx="2066400" cy="1440000"/>
            <a:chOff x="10050348" y="2347057"/>
            <a:chExt cx="2066400" cy="1440000"/>
          </a:xfrm>
        </p:grpSpPr>
        <p:sp>
          <p:nvSpPr>
            <p:cNvPr id="87" name="Rectangle 86">
              <a:extLst>
                <a:ext uri="{FF2B5EF4-FFF2-40B4-BE49-F238E27FC236}">
                  <a16:creationId xmlns:a16="http://schemas.microsoft.com/office/drawing/2014/main" id="{61071E72-C9E1-4A95-B561-BC9DF95CC415}"/>
                </a:ext>
              </a:extLst>
            </p:cNvPr>
            <p:cNvSpPr>
              <a:spLocks/>
            </p:cNvSpPr>
            <p:nvPr/>
          </p:nvSpPr>
          <p:spPr>
            <a:xfrm>
              <a:off x="10050348" y="2347057"/>
              <a:ext cx="2066400" cy="1440000"/>
            </a:xfrm>
            <a:prstGeom prst="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Text Placeholder 46">
              <a:extLst>
                <a:ext uri="{FF2B5EF4-FFF2-40B4-BE49-F238E27FC236}">
                  <a16:creationId xmlns:a16="http://schemas.microsoft.com/office/drawing/2014/main" id="{C4C163E5-FF57-4D47-ABF6-F2C8E17C6194}"/>
                </a:ext>
              </a:extLst>
            </p:cNvPr>
            <p:cNvSpPr txBox="1">
              <a:spLocks/>
            </p:cNvSpPr>
            <p:nvPr/>
          </p:nvSpPr>
          <p:spPr>
            <a:xfrm>
              <a:off x="10446985" y="3198076"/>
              <a:ext cx="1239090" cy="3719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0"/>
                </a:spcBef>
                <a:spcAft>
                  <a:spcPts val="600"/>
                </a:spcAft>
                <a:buFont typeface="Arial" panose="020B0604020202020204" pitchFamily="34" charset="0"/>
                <a:buNone/>
                <a:defRPr sz="2100" kern="1200">
                  <a:solidFill>
                    <a:schemeClr val="accent3"/>
                  </a:solidFill>
                  <a:latin typeface="+mn-lt"/>
                  <a:ea typeface="+mn-ea"/>
                  <a:cs typeface="+mn-cs"/>
                </a:defRPr>
              </a:lvl1pPr>
              <a:lvl2pPr marL="177800" indent="-171450" algn="l" defTabSz="914400" rtl="0" eaLnBrk="1" latinLnBrk="0" hangingPunct="1">
                <a:lnSpc>
                  <a:spcPct val="9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2pPr>
              <a:lvl3pPr marL="361950" indent="-165100" algn="l" defTabSz="914400" rtl="0" eaLnBrk="1" latinLnBrk="0" hangingPunct="1">
                <a:lnSpc>
                  <a:spcPct val="90000"/>
                </a:lnSpc>
                <a:spcBef>
                  <a:spcPts val="0"/>
                </a:spcBef>
                <a:spcAft>
                  <a:spcPts val="600"/>
                </a:spcAft>
                <a:buFont typeface="Arial" panose="020B0604020202020204" pitchFamily="34" charset="0"/>
                <a:buChar char="•"/>
                <a:defRPr sz="1400" kern="1200">
                  <a:solidFill>
                    <a:schemeClr val="tx1"/>
                  </a:solidFill>
                  <a:latin typeface="+mn-lt"/>
                  <a:ea typeface="+mn-ea"/>
                  <a:cs typeface="+mn-cs"/>
                </a:defRPr>
              </a:lvl3pPr>
              <a:lvl4pPr marL="539750" indent="-15240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4pPr>
              <a:lvl5pPr marL="717550" indent="-146050" algn="l" defTabSz="914400" rtl="0" eaLnBrk="1" latinLnBrk="0" hangingPunct="1">
                <a:lnSpc>
                  <a:spcPct val="90000"/>
                </a:lnSpc>
                <a:spcBef>
                  <a:spcPts val="0"/>
                </a:spcBef>
                <a:spcAft>
                  <a:spcPts val="600"/>
                </a:spcAft>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050" b="0" dirty="0">
                  <a:solidFill>
                    <a:schemeClr val="tx1"/>
                  </a:solidFill>
                  <a:latin typeface="+mn-lt"/>
                </a:rPr>
                <a:t>Responsible</a:t>
              </a:r>
              <a:r>
                <a:rPr lang="en-US" sz="1050" b="0" baseline="0" dirty="0">
                  <a:solidFill>
                    <a:schemeClr val="tx1"/>
                  </a:solidFill>
                  <a:latin typeface="+mn-lt"/>
                </a:rPr>
                <a:t> mining</a:t>
              </a:r>
              <a:endParaRPr lang="en-US" sz="1050" b="0" dirty="0">
                <a:solidFill>
                  <a:schemeClr val="tx1"/>
                </a:solidFill>
                <a:latin typeface="+mn-lt"/>
              </a:endParaRPr>
            </a:p>
            <a:p>
              <a:pPr algn="l"/>
              <a:endParaRPr lang="en-GB" sz="1050" dirty="0">
                <a:solidFill>
                  <a:schemeClr val="tx1"/>
                </a:solidFill>
                <a:latin typeface="+mn-lt"/>
              </a:endParaRPr>
            </a:p>
          </p:txBody>
        </p:sp>
        <p:pic>
          <p:nvPicPr>
            <p:cNvPr id="89" name="Graphic 88">
              <a:extLst>
                <a:ext uri="{FF2B5EF4-FFF2-40B4-BE49-F238E27FC236}">
                  <a16:creationId xmlns:a16="http://schemas.microsoft.com/office/drawing/2014/main" id="{A62930BC-5CFF-4B97-9247-A1C2A4ACAC3B}"/>
                </a:ext>
              </a:extLst>
            </p:cNvPr>
            <p:cNvPicPr>
              <a:picLocks noChangeAspect="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10959960" y="2600692"/>
              <a:ext cx="404027" cy="398172"/>
            </a:xfrm>
            <a:prstGeom prst="rect">
              <a:avLst/>
            </a:prstGeom>
          </p:spPr>
        </p:pic>
      </p:grpSp>
    </p:spTree>
    <p:extLst>
      <p:ext uri="{BB962C8B-B14F-4D97-AF65-F5344CB8AC3E}">
        <p14:creationId xmlns:p14="http://schemas.microsoft.com/office/powerpoint/2010/main" val="19648307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Chain of Cust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Straight Connector 2">
            <a:extLst>
              <a:ext uri="{FF2B5EF4-FFF2-40B4-BE49-F238E27FC236}">
                <a16:creationId xmlns:a16="http://schemas.microsoft.com/office/drawing/2014/main" id="{91A128F3-ECE8-47B6-B07D-CEB081DB1A26}"/>
              </a:ext>
            </a:extLst>
          </p:cNvPr>
          <p:cNvCxnSpPr>
            <a:stCxn id="7" idx="6"/>
            <a:endCxn id="5" idx="2"/>
          </p:cNvCxnSpPr>
          <p:nvPr userDrawn="1"/>
        </p:nvCxnSpPr>
        <p:spPr>
          <a:xfrm>
            <a:off x="5704724" y="3429000"/>
            <a:ext cx="3764734"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BB3F3FB-FCB7-4E46-9D6F-D42B99F2E3A4}"/>
              </a:ext>
            </a:extLst>
          </p:cNvPr>
          <p:cNvPicPr>
            <a:picLocks noChangeAspect="1"/>
          </p:cNvPicPr>
          <p:nvPr userDrawn="1"/>
        </p:nvPicPr>
        <p:blipFill rotWithShape="1">
          <a:blip r:embed="rId2"/>
          <a:srcRect l="2124" b="866"/>
          <a:stretch/>
        </p:blipFill>
        <p:spPr>
          <a:xfrm>
            <a:off x="696000" y="2450550"/>
            <a:ext cx="1951442" cy="2803619"/>
          </a:xfrm>
          <a:prstGeom prst="rect">
            <a:avLst/>
          </a:prstGeom>
          <a:ln w="19050">
            <a:solidFill>
              <a:schemeClr val="bg1"/>
            </a:solidFill>
          </a:ln>
          <a:effectLst>
            <a:outerShdw blurRad="50800" dist="38100" dir="2700000" algn="tl" rotWithShape="0">
              <a:prstClr val="black">
                <a:alpha val="40000"/>
              </a:prstClr>
            </a:outerShdw>
          </a:effectLst>
        </p:spPr>
      </p:pic>
      <p:sp>
        <p:nvSpPr>
          <p:cNvPr id="5" name="Oval 4">
            <a:extLst>
              <a:ext uri="{FF2B5EF4-FFF2-40B4-BE49-F238E27FC236}">
                <a16:creationId xmlns:a16="http://schemas.microsoft.com/office/drawing/2014/main" id="{C8EDFAAA-5AB7-4F90-A554-20CDB8CBF626}"/>
              </a:ext>
            </a:extLst>
          </p:cNvPr>
          <p:cNvSpPr/>
          <p:nvPr userDrawn="1"/>
        </p:nvSpPr>
        <p:spPr>
          <a:xfrm>
            <a:off x="9469458"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Store">
            <a:extLst>
              <a:ext uri="{FF2B5EF4-FFF2-40B4-BE49-F238E27FC236}">
                <a16:creationId xmlns:a16="http://schemas.microsoft.com/office/drawing/2014/main" id="{CACCA0E5-3317-4175-8BEE-7F4C2FE8E9F2}"/>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822258" y="2971800"/>
            <a:ext cx="914400" cy="914400"/>
          </a:xfrm>
          <a:prstGeom prst="rect">
            <a:avLst/>
          </a:prstGeom>
        </p:spPr>
      </p:pic>
      <p:sp>
        <p:nvSpPr>
          <p:cNvPr id="7" name="Oval 6">
            <a:extLst>
              <a:ext uri="{FF2B5EF4-FFF2-40B4-BE49-F238E27FC236}">
                <a16:creationId xmlns:a16="http://schemas.microsoft.com/office/drawing/2014/main" id="{D6714523-972C-4588-AAD0-BAD7B3250D9B}"/>
              </a:ext>
            </a:extLst>
          </p:cNvPr>
          <p:cNvSpPr/>
          <p:nvPr userDrawn="1"/>
        </p:nvSpPr>
        <p:spPr>
          <a:xfrm>
            <a:off x="4084724"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Raw Materials">
            <a:extLst>
              <a:ext uri="{FF2B5EF4-FFF2-40B4-BE49-F238E27FC236}">
                <a16:creationId xmlns:a16="http://schemas.microsoft.com/office/drawing/2014/main" id="{A1CBEAC1-842D-48C6-862C-A4562FD708C7}"/>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37524" y="2971800"/>
            <a:ext cx="914400" cy="914400"/>
          </a:xfrm>
          <a:prstGeom prst="rect">
            <a:avLst/>
          </a:prstGeom>
        </p:spPr>
      </p:pic>
      <p:sp>
        <p:nvSpPr>
          <p:cNvPr id="9" name="Oval 8">
            <a:extLst>
              <a:ext uri="{FF2B5EF4-FFF2-40B4-BE49-F238E27FC236}">
                <a16:creationId xmlns:a16="http://schemas.microsoft.com/office/drawing/2014/main" id="{5330F4A1-9B23-446E-AF17-80E949A84A5B}"/>
              </a:ext>
            </a:extLst>
          </p:cNvPr>
          <p:cNvSpPr/>
          <p:nvPr userDrawn="1"/>
        </p:nvSpPr>
        <p:spPr>
          <a:xfrm>
            <a:off x="6777091" y="2619000"/>
            <a:ext cx="1620000" cy="1620000"/>
          </a:xfrm>
          <a:prstGeom prst="ellipse">
            <a:avLst/>
          </a:pr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descr="Factory">
            <a:extLst>
              <a:ext uri="{FF2B5EF4-FFF2-40B4-BE49-F238E27FC236}">
                <a16:creationId xmlns:a16="http://schemas.microsoft.com/office/drawing/2014/main" id="{D9294746-E08A-4985-944D-633E83DF304A}"/>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129891" y="2971800"/>
            <a:ext cx="914400" cy="914400"/>
          </a:xfrm>
          <a:prstGeom prst="rect">
            <a:avLst/>
          </a:prstGeom>
        </p:spPr>
      </p:pic>
      <p:sp>
        <p:nvSpPr>
          <p:cNvPr id="11" name="TextBox 10">
            <a:extLst>
              <a:ext uri="{FF2B5EF4-FFF2-40B4-BE49-F238E27FC236}">
                <a16:creationId xmlns:a16="http://schemas.microsoft.com/office/drawing/2014/main" id="{8CA67DE1-1A4B-4A97-9C3E-B62B9BB6CAAD}"/>
              </a:ext>
            </a:extLst>
          </p:cNvPr>
          <p:cNvSpPr txBox="1"/>
          <p:nvPr userDrawn="1"/>
        </p:nvSpPr>
        <p:spPr>
          <a:xfrm>
            <a:off x="5981840" y="4705137"/>
            <a:ext cx="3210501" cy="584775"/>
          </a:xfrm>
          <a:prstGeom prst="rect">
            <a:avLst/>
          </a:prstGeom>
          <a:noFill/>
        </p:spPr>
        <p:txBody>
          <a:bodyPr wrap="square" rtlCol="0">
            <a:spAutoFit/>
          </a:bodyPr>
          <a:lstStyle/>
          <a:p>
            <a:pPr algn="ctr"/>
            <a:r>
              <a:rPr lang="en-US" sz="1600" dirty="0"/>
              <a:t>RJC Chain of Custody Standard gives you confidence in your supply chain.</a:t>
            </a:r>
            <a:endParaRPr lang="en-GB" sz="1600" dirty="0"/>
          </a:p>
        </p:txBody>
      </p:sp>
      <p:grpSp>
        <p:nvGrpSpPr>
          <p:cNvPr id="12" name="Group 11">
            <a:extLst>
              <a:ext uri="{FF2B5EF4-FFF2-40B4-BE49-F238E27FC236}">
                <a16:creationId xmlns:a16="http://schemas.microsoft.com/office/drawing/2014/main" id="{1C0D5329-1B98-4EF9-865B-DC117D1F1777}"/>
              </a:ext>
            </a:extLst>
          </p:cNvPr>
          <p:cNvGrpSpPr/>
          <p:nvPr userDrawn="1"/>
        </p:nvGrpSpPr>
        <p:grpSpPr>
          <a:xfrm>
            <a:off x="3109686" y="2835729"/>
            <a:ext cx="511628" cy="2086202"/>
            <a:chOff x="3109686" y="2835729"/>
            <a:chExt cx="511628" cy="2086202"/>
          </a:xfrm>
        </p:grpSpPr>
        <p:cxnSp>
          <p:nvCxnSpPr>
            <p:cNvPr id="13" name="Connector: Elbow 12">
              <a:extLst>
                <a:ext uri="{FF2B5EF4-FFF2-40B4-BE49-F238E27FC236}">
                  <a16:creationId xmlns:a16="http://schemas.microsoft.com/office/drawing/2014/main" id="{DA5313E8-206E-47C9-95F1-D1F6679E98E8}"/>
                </a:ext>
              </a:extLst>
            </p:cNvPr>
            <p:cNvCxnSpPr>
              <a:cxnSpLocks/>
            </p:cNvCxnSpPr>
            <p:nvPr/>
          </p:nvCxnSpPr>
          <p:spPr>
            <a:xfrm>
              <a:off x="3109686" y="2835729"/>
              <a:ext cx="16328" cy="2086202"/>
            </a:xfrm>
            <a:prstGeom prst="bentConnector3">
              <a:avLst>
                <a:gd name="adj1" fmla="val 1500049"/>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DA7C01C-73DD-4A98-9FEC-1286154F1385}"/>
                </a:ext>
              </a:extLst>
            </p:cNvPr>
            <p:cNvCxnSpPr/>
            <p:nvPr/>
          </p:nvCxnSpPr>
          <p:spPr>
            <a:xfrm>
              <a:off x="3360057" y="3429000"/>
              <a:ext cx="261257"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5" name="Slide Number Placeholder 14">
            <a:extLst>
              <a:ext uri="{FF2B5EF4-FFF2-40B4-BE49-F238E27FC236}">
                <a16:creationId xmlns:a16="http://schemas.microsoft.com/office/drawing/2014/main" id="{1E7BB0B7-96C6-4E18-84E2-BA85CE8016F9}"/>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2275093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After the audit">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5DE391FB-B50E-4B1C-9D75-4945FB0C3846}"/>
              </a:ext>
            </a:extLst>
          </p:cNvPr>
          <p:cNvGrpSpPr/>
          <p:nvPr userDrawn="1"/>
        </p:nvGrpSpPr>
        <p:grpSpPr>
          <a:xfrm>
            <a:off x="957550" y="2334928"/>
            <a:ext cx="9197753" cy="2950577"/>
            <a:chOff x="957550" y="2334928"/>
            <a:chExt cx="9197753" cy="2950577"/>
          </a:xfrm>
        </p:grpSpPr>
        <p:cxnSp>
          <p:nvCxnSpPr>
            <p:cNvPr id="10" name="Straight Connector 9">
              <a:extLst>
                <a:ext uri="{FF2B5EF4-FFF2-40B4-BE49-F238E27FC236}">
                  <a16:creationId xmlns:a16="http://schemas.microsoft.com/office/drawing/2014/main" id="{5A31EF27-3041-41DE-9C4D-DF64D60FFA41}"/>
                </a:ext>
              </a:extLst>
            </p:cNvPr>
            <p:cNvCxnSpPr>
              <a:cxnSpLocks/>
            </p:cNvCxnSpPr>
            <p:nvPr userDrawn="1"/>
          </p:nvCxnSpPr>
          <p:spPr>
            <a:xfrm>
              <a:off x="10155303" y="3555856"/>
              <a:ext cx="0" cy="44839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CE597BB-8BF4-45C8-9A6B-C821FD1B7B35}"/>
                </a:ext>
              </a:extLst>
            </p:cNvPr>
            <p:cNvCxnSpPr>
              <a:cxnSpLocks/>
            </p:cNvCxnSpPr>
            <p:nvPr userDrawn="1"/>
          </p:nvCxnSpPr>
          <p:spPr>
            <a:xfrm flipH="1">
              <a:off x="966468" y="3994821"/>
              <a:ext cx="918883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A2B864E-C23E-4496-9452-F149E8EA58FB}"/>
                </a:ext>
              </a:extLst>
            </p:cNvPr>
            <p:cNvCxnSpPr>
              <a:cxnSpLocks/>
            </p:cNvCxnSpPr>
            <p:nvPr userDrawn="1"/>
          </p:nvCxnSpPr>
          <p:spPr>
            <a:xfrm>
              <a:off x="957550" y="3994821"/>
              <a:ext cx="0" cy="1285009"/>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5F9F71B7-E33E-402B-AE94-7513F4AB6FB9}"/>
                </a:ext>
              </a:extLst>
            </p:cNvPr>
            <p:cNvCxnSpPr/>
            <p:nvPr userDrawn="1"/>
          </p:nvCxnSpPr>
          <p:spPr>
            <a:xfrm>
              <a:off x="2637094"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C2AF54B-40B0-4172-9BBC-B0A82E4051C6}"/>
                </a:ext>
              </a:extLst>
            </p:cNvPr>
            <p:cNvCxnSpPr/>
            <p:nvPr userDrawn="1"/>
          </p:nvCxnSpPr>
          <p:spPr>
            <a:xfrm>
              <a:off x="5367594"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36767A1-7B15-404F-A4EA-D6DDD7B2A100}"/>
                </a:ext>
              </a:extLst>
            </p:cNvPr>
            <p:cNvCxnSpPr/>
            <p:nvPr userDrawn="1"/>
          </p:nvCxnSpPr>
          <p:spPr>
            <a:xfrm>
              <a:off x="8095780" y="2334928"/>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7EB8407-F68A-4D82-ABBC-83FDF70ECEA8}"/>
                </a:ext>
              </a:extLst>
            </p:cNvPr>
            <p:cNvCxnSpPr/>
            <p:nvPr userDrawn="1"/>
          </p:nvCxnSpPr>
          <p:spPr>
            <a:xfrm>
              <a:off x="6849794" y="4632130"/>
              <a:ext cx="11848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ED2E353-DB34-4773-8BD6-53F214D2F8C0}"/>
                </a:ext>
              </a:extLst>
            </p:cNvPr>
            <p:cNvCxnSpPr>
              <a:cxnSpLocks/>
            </p:cNvCxnSpPr>
            <p:nvPr userDrawn="1"/>
          </p:nvCxnSpPr>
          <p:spPr>
            <a:xfrm>
              <a:off x="957550" y="5285505"/>
              <a:ext cx="592400" cy="0"/>
            </a:xfrm>
            <a:prstGeom prst="straightConnector1">
              <a:avLst/>
            </a:prstGeom>
            <a:ln w="127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C320111A-1738-4508-BFF4-6F33EAC49597}"/>
              </a:ext>
            </a:extLst>
          </p:cNvPr>
          <p:cNvSpPr/>
          <p:nvPr userDrawn="1"/>
        </p:nvSpPr>
        <p:spPr>
          <a:xfrm>
            <a:off x="846395" y="2840497"/>
            <a:ext cx="2073292" cy="923330"/>
          </a:xfrm>
          <a:prstGeom prst="rect">
            <a:avLst/>
          </a:prstGeom>
        </p:spPr>
        <p:txBody>
          <a:bodyPr wrap="square">
            <a:spAutoFit/>
          </a:bodyPr>
          <a:lstStyle/>
          <a:p>
            <a:pPr algn="ctr"/>
            <a:r>
              <a:rPr lang="en-GB" dirty="0">
                <a:solidFill>
                  <a:srgbClr val="2B4450"/>
                </a:solidFill>
              </a:rPr>
              <a:t>Auditor makes</a:t>
            </a:r>
          </a:p>
          <a:p>
            <a:pPr algn="ctr"/>
            <a:r>
              <a:rPr lang="en-GB" dirty="0">
                <a:solidFill>
                  <a:srgbClr val="2B4450"/>
                </a:solidFill>
              </a:rPr>
              <a:t>Certification</a:t>
            </a:r>
          </a:p>
          <a:p>
            <a:pPr algn="ctr"/>
            <a:r>
              <a:rPr lang="en-GB" dirty="0">
                <a:solidFill>
                  <a:srgbClr val="2B4450"/>
                </a:solidFill>
              </a:rPr>
              <a:t>recommendation</a:t>
            </a:r>
          </a:p>
        </p:txBody>
      </p:sp>
      <p:sp>
        <p:nvSpPr>
          <p:cNvPr id="4" name="Rectangle 3">
            <a:extLst>
              <a:ext uri="{FF2B5EF4-FFF2-40B4-BE49-F238E27FC236}">
                <a16:creationId xmlns:a16="http://schemas.microsoft.com/office/drawing/2014/main" id="{23C45DB6-DB05-4A94-8FFC-116659B42B32}"/>
              </a:ext>
            </a:extLst>
          </p:cNvPr>
          <p:cNvSpPr/>
          <p:nvPr userDrawn="1"/>
        </p:nvSpPr>
        <p:spPr>
          <a:xfrm>
            <a:off x="6609398" y="2840497"/>
            <a:ext cx="1936551" cy="646331"/>
          </a:xfrm>
          <a:prstGeom prst="rect">
            <a:avLst/>
          </a:prstGeom>
        </p:spPr>
        <p:txBody>
          <a:bodyPr wrap="square">
            <a:spAutoFit/>
          </a:bodyPr>
          <a:lstStyle/>
          <a:p>
            <a:pPr algn="ctr"/>
            <a:r>
              <a:rPr lang="en-GB" dirty="0">
                <a:solidFill>
                  <a:srgbClr val="2B4450"/>
                </a:solidFill>
              </a:rPr>
              <a:t>Member approves audit report</a:t>
            </a:r>
          </a:p>
        </p:txBody>
      </p:sp>
      <p:sp>
        <p:nvSpPr>
          <p:cNvPr id="5" name="Rectangle 4">
            <a:extLst>
              <a:ext uri="{FF2B5EF4-FFF2-40B4-BE49-F238E27FC236}">
                <a16:creationId xmlns:a16="http://schemas.microsoft.com/office/drawing/2014/main" id="{BAAD0730-6738-4941-AC1D-89381142A405}"/>
              </a:ext>
            </a:extLst>
          </p:cNvPr>
          <p:cNvSpPr/>
          <p:nvPr userDrawn="1"/>
        </p:nvSpPr>
        <p:spPr>
          <a:xfrm>
            <a:off x="8939436" y="2840497"/>
            <a:ext cx="2431733" cy="646331"/>
          </a:xfrm>
          <a:prstGeom prst="rect">
            <a:avLst/>
          </a:prstGeom>
        </p:spPr>
        <p:txBody>
          <a:bodyPr wrap="square">
            <a:spAutoFit/>
          </a:bodyPr>
          <a:lstStyle/>
          <a:p>
            <a:pPr algn="ctr"/>
            <a:r>
              <a:rPr lang="en-GB" dirty="0">
                <a:solidFill>
                  <a:srgbClr val="2B4450"/>
                </a:solidFill>
              </a:rPr>
              <a:t>Auditor sends audit report to RJC for review</a:t>
            </a:r>
          </a:p>
        </p:txBody>
      </p:sp>
      <p:sp>
        <p:nvSpPr>
          <p:cNvPr id="6" name="Rectangle 5">
            <a:extLst>
              <a:ext uri="{FF2B5EF4-FFF2-40B4-BE49-F238E27FC236}">
                <a16:creationId xmlns:a16="http://schemas.microsoft.com/office/drawing/2014/main" id="{005DCE05-84C0-40C3-AEB9-79DEE29BF326}"/>
              </a:ext>
            </a:extLst>
          </p:cNvPr>
          <p:cNvSpPr/>
          <p:nvPr userDrawn="1"/>
        </p:nvSpPr>
        <p:spPr>
          <a:xfrm>
            <a:off x="3821894" y="2840497"/>
            <a:ext cx="1659492" cy="646331"/>
          </a:xfrm>
          <a:prstGeom prst="rect">
            <a:avLst/>
          </a:prstGeom>
        </p:spPr>
        <p:txBody>
          <a:bodyPr wrap="square">
            <a:spAutoFit/>
          </a:bodyPr>
          <a:lstStyle/>
          <a:p>
            <a:pPr algn="ctr"/>
            <a:r>
              <a:rPr lang="en-GB" dirty="0">
                <a:solidFill>
                  <a:srgbClr val="2B4450"/>
                </a:solidFill>
              </a:rPr>
              <a:t>Auditor finalises audit report</a:t>
            </a:r>
          </a:p>
        </p:txBody>
      </p:sp>
      <p:sp>
        <p:nvSpPr>
          <p:cNvPr id="7" name="Rectangle 6">
            <a:extLst>
              <a:ext uri="{FF2B5EF4-FFF2-40B4-BE49-F238E27FC236}">
                <a16:creationId xmlns:a16="http://schemas.microsoft.com/office/drawing/2014/main" id="{A6F1B3F1-FA4E-4D9E-874F-D072884C54A8}"/>
              </a:ext>
            </a:extLst>
          </p:cNvPr>
          <p:cNvSpPr/>
          <p:nvPr userDrawn="1"/>
        </p:nvSpPr>
        <p:spPr>
          <a:xfrm>
            <a:off x="1592423" y="4955305"/>
            <a:ext cx="2310180" cy="923330"/>
          </a:xfrm>
          <a:prstGeom prst="rect">
            <a:avLst/>
          </a:prstGeom>
        </p:spPr>
        <p:txBody>
          <a:bodyPr wrap="square">
            <a:spAutoFit/>
          </a:bodyPr>
          <a:lstStyle/>
          <a:p>
            <a:pPr algn="ctr"/>
            <a:r>
              <a:rPr lang="en-GB" dirty="0">
                <a:solidFill>
                  <a:srgbClr val="2B4450"/>
                </a:solidFill>
              </a:rPr>
              <a:t>RJC conducts technical review and issues certification</a:t>
            </a:r>
          </a:p>
        </p:txBody>
      </p:sp>
      <p:sp>
        <p:nvSpPr>
          <p:cNvPr id="8" name="Rectangle 7">
            <a:extLst>
              <a:ext uri="{FF2B5EF4-FFF2-40B4-BE49-F238E27FC236}">
                <a16:creationId xmlns:a16="http://schemas.microsoft.com/office/drawing/2014/main" id="{B17DFD20-465F-49B0-9921-54D8D8E234F1}"/>
              </a:ext>
            </a:extLst>
          </p:cNvPr>
          <p:cNvSpPr/>
          <p:nvPr userDrawn="1"/>
        </p:nvSpPr>
        <p:spPr>
          <a:xfrm>
            <a:off x="4783621" y="4955305"/>
            <a:ext cx="1968705" cy="646331"/>
          </a:xfrm>
          <a:prstGeom prst="rect">
            <a:avLst/>
          </a:prstGeom>
        </p:spPr>
        <p:txBody>
          <a:bodyPr wrap="square">
            <a:spAutoFit/>
          </a:bodyPr>
          <a:lstStyle/>
          <a:p>
            <a:pPr algn="ctr"/>
            <a:r>
              <a:rPr lang="en-GB" dirty="0">
                <a:solidFill>
                  <a:srgbClr val="2B4450"/>
                </a:solidFill>
              </a:rPr>
              <a:t>Congratulations!</a:t>
            </a:r>
          </a:p>
          <a:p>
            <a:pPr algn="ctr"/>
            <a:r>
              <a:rPr lang="en-GB" dirty="0">
                <a:solidFill>
                  <a:srgbClr val="2B4450"/>
                </a:solidFill>
              </a:rPr>
              <a:t>You are certified!</a:t>
            </a:r>
          </a:p>
        </p:txBody>
      </p:sp>
      <p:sp>
        <p:nvSpPr>
          <p:cNvPr id="9" name="Rectangle 8">
            <a:extLst>
              <a:ext uri="{FF2B5EF4-FFF2-40B4-BE49-F238E27FC236}">
                <a16:creationId xmlns:a16="http://schemas.microsoft.com/office/drawing/2014/main" id="{07AADB54-F595-4486-A60B-7314FCD84A11}"/>
              </a:ext>
            </a:extLst>
          </p:cNvPr>
          <p:cNvSpPr/>
          <p:nvPr userDrawn="1"/>
        </p:nvSpPr>
        <p:spPr>
          <a:xfrm>
            <a:off x="7632445" y="4955305"/>
            <a:ext cx="2932335" cy="923330"/>
          </a:xfrm>
          <a:prstGeom prst="rect">
            <a:avLst/>
          </a:prstGeom>
        </p:spPr>
        <p:txBody>
          <a:bodyPr wrap="square">
            <a:spAutoFit/>
          </a:bodyPr>
          <a:lstStyle/>
          <a:p>
            <a:pPr algn="ctr"/>
            <a:r>
              <a:rPr lang="en-GB" dirty="0">
                <a:solidFill>
                  <a:srgbClr val="2B4450"/>
                </a:solidFill>
              </a:rPr>
              <a:t>RJC sends certificate and logo to you and updates your webpages and member listing</a:t>
            </a:r>
          </a:p>
        </p:txBody>
      </p:sp>
      <p:pic>
        <p:nvPicPr>
          <p:cNvPr id="13" name="Picture 12">
            <a:extLst>
              <a:ext uri="{FF2B5EF4-FFF2-40B4-BE49-F238E27FC236}">
                <a16:creationId xmlns:a16="http://schemas.microsoft.com/office/drawing/2014/main" id="{EE38FAC8-BC9B-4F0E-AA75-AC527EDB941C}"/>
              </a:ext>
            </a:extLst>
          </p:cNvPr>
          <p:cNvPicPr>
            <a:picLocks noChangeAspect="1"/>
          </p:cNvPicPr>
          <p:nvPr userDrawn="1"/>
        </p:nvPicPr>
        <p:blipFill>
          <a:blip r:embed="rId2">
            <a:duotone>
              <a:schemeClr val="accent1">
                <a:shade val="45000"/>
                <a:satMod val="135000"/>
              </a:schemeClr>
              <a:prstClr val="white"/>
            </a:duotone>
          </a:blip>
          <a:stretch>
            <a:fillRect/>
          </a:stretch>
        </p:blipFill>
        <p:spPr>
          <a:xfrm>
            <a:off x="5415195" y="4348972"/>
            <a:ext cx="704658" cy="606333"/>
          </a:xfrm>
          <a:prstGeom prst="rect">
            <a:avLst/>
          </a:prstGeom>
        </p:spPr>
      </p:pic>
      <p:pic>
        <p:nvPicPr>
          <p:cNvPr id="14" name="Picture 13">
            <a:extLst>
              <a:ext uri="{FF2B5EF4-FFF2-40B4-BE49-F238E27FC236}">
                <a16:creationId xmlns:a16="http://schemas.microsoft.com/office/drawing/2014/main" id="{F30547B5-FAA5-4F9B-9800-8F2438F42DF9}"/>
              </a:ext>
            </a:extLst>
          </p:cNvPr>
          <p:cNvPicPr>
            <a:picLocks noChangeAspect="1"/>
          </p:cNvPicPr>
          <p:nvPr userDrawn="1"/>
        </p:nvPicPr>
        <p:blipFill>
          <a:blip r:embed="rId3">
            <a:duotone>
              <a:schemeClr val="accent1">
                <a:shade val="45000"/>
                <a:satMod val="135000"/>
              </a:schemeClr>
              <a:prstClr val="white"/>
            </a:duotone>
          </a:blip>
          <a:stretch>
            <a:fillRect/>
          </a:stretch>
        </p:blipFill>
        <p:spPr>
          <a:xfrm>
            <a:off x="8688180" y="4348972"/>
            <a:ext cx="715689" cy="521510"/>
          </a:xfrm>
          <a:prstGeom prst="rect">
            <a:avLst/>
          </a:prstGeom>
        </p:spPr>
      </p:pic>
      <p:pic>
        <p:nvPicPr>
          <p:cNvPr id="15" name="Picture 14">
            <a:extLst>
              <a:ext uri="{FF2B5EF4-FFF2-40B4-BE49-F238E27FC236}">
                <a16:creationId xmlns:a16="http://schemas.microsoft.com/office/drawing/2014/main" id="{36ABD692-4461-45E7-B322-AA4778986E4F}"/>
              </a:ext>
            </a:extLst>
          </p:cNvPr>
          <p:cNvPicPr>
            <a:picLocks noChangeAspect="1"/>
          </p:cNvPicPr>
          <p:nvPr userDrawn="1"/>
        </p:nvPicPr>
        <p:blipFill>
          <a:blip r:embed="rId4">
            <a:duotone>
              <a:schemeClr val="accent1">
                <a:shade val="45000"/>
                <a:satMod val="135000"/>
              </a:schemeClr>
              <a:prstClr val="white"/>
            </a:duotone>
          </a:blip>
          <a:stretch>
            <a:fillRect/>
          </a:stretch>
        </p:blipFill>
        <p:spPr>
          <a:xfrm>
            <a:off x="1632061" y="1972830"/>
            <a:ext cx="499439" cy="749158"/>
          </a:xfrm>
          <a:prstGeom prst="rect">
            <a:avLst/>
          </a:prstGeom>
        </p:spPr>
      </p:pic>
      <p:pic>
        <p:nvPicPr>
          <p:cNvPr id="16" name="Picture 15">
            <a:extLst>
              <a:ext uri="{FF2B5EF4-FFF2-40B4-BE49-F238E27FC236}">
                <a16:creationId xmlns:a16="http://schemas.microsoft.com/office/drawing/2014/main" id="{584A45DC-7CED-45C1-A7F4-6302F7EC1C24}"/>
              </a:ext>
            </a:extLst>
          </p:cNvPr>
          <p:cNvPicPr>
            <a:picLocks noChangeAspect="1"/>
          </p:cNvPicPr>
          <p:nvPr userDrawn="1"/>
        </p:nvPicPr>
        <p:blipFill>
          <a:blip r:embed="rId5">
            <a:duotone>
              <a:schemeClr val="accent1">
                <a:shade val="45000"/>
                <a:satMod val="135000"/>
              </a:schemeClr>
              <a:prstClr val="white"/>
            </a:duotone>
          </a:blip>
          <a:stretch>
            <a:fillRect/>
          </a:stretch>
        </p:blipFill>
        <p:spPr>
          <a:xfrm>
            <a:off x="4400802" y="1959767"/>
            <a:ext cx="659973" cy="749158"/>
          </a:xfrm>
          <a:prstGeom prst="rect">
            <a:avLst/>
          </a:prstGeom>
        </p:spPr>
      </p:pic>
      <p:pic>
        <p:nvPicPr>
          <p:cNvPr id="17" name="Picture 16">
            <a:extLst>
              <a:ext uri="{FF2B5EF4-FFF2-40B4-BE49-F238E27FC236}">
                <a16:creationId xmlns:a16="http://schemas.microsoft.com/office/drawing/2014/main" id="{6A4348C3-8596-4C9E-9B31-F661C3173555}"/>
              </a:ext>
            </a:extLst>
          </p:cNvPr>
          <p:cNvPicPr>
            <a:picLocks noChangeAspect="1"/>
          </p:cNvPicPr>
          <p:nvPr userDrawn="1"/>
        </p:nvPicPr>
        <p:blipFill>
          <a:blip r:embed="rId6">
            <a:duotone>
              <a:schemeClr val="accent1">
                <a:shade val="45000"/>
                <a:satMod val="135000"/>
              </a:schemeClr>
              <a:prstClr val="white"/>
            </a:duotone>
          </a:blip>
          <a:stretch>
            <a:fillRect/>
          </a:stretch>
        </p:blipFill>
        <p:spPr>
          <a:xfrm>
            <a:off x="7253512" y="1955103"/>
            <a:ext cx="604738" cy="832263"/>
          </a:xfrm>
          <a:prstGeom prst="rect">
            <a:avLst/>
          </a:prstGeom>
        </p:spPr>
      </p:pic>
      <p:pic>
        <p:nvPicPr>
          <p:cNvPr id="23" name="Picture 22">
            <a:extLst>
              <a:ext uri="{FF2B5EF4-FFF2-40B4-BE49-F238E27FC236}">
                <a16:creationId xmlns:a16="http://schemas.microsoft.com/office/drawing/2014/main" id="{8DB9014E-34C8-4725-A9BB-96CFF52E4FDF}"/>
              </a:ext>
            </a:extLst>
          </p:cNvPr>
          <p:cNvPicPr>
            <a:picLocks noChangeAspect="1"/>
          </p:cNvPicPr>
          <p:nvPr userDrawn="1"/>
        </p:nvPicPr>
        <p:blipFill>
          <a:blip r:embed="rId7">
            <a:duotone>
              <a:schemeClr val="accent1">
                <a:shade val="45000"/>
                <a:satMod val="135000"/>
              </a:schemeClr>
              <a:prstClr val="white"/>
            </a:duotone>
          </a:blip>
          <a:stretch>
            <a:fillRect/>
          </a:stretch>
        </p:blipFill>
        <p:spPr>
          <a:xfrm>
            <a:off x="2379187" y="4361715"/>
            <a:ext cx="736652" cy="508767"/>
          </a:xfrm>
          <a:prstGeom prst="rect">
            <a:avLst/>
          </a:prstGeom>
        </p:spPr>
      </p:pic>
      <p:pic>
        <p:nvPicPr>
          <p:cNvPr id="24" name="Picture 23">
            <a:extLst>
              <a:ext uri="{FF2B5EF4-FFF2-40B4-BE49-F238E27FC236}">
                <a16:creationId xmlns:a16="http://schemas.microsoft.com/office/drawing/2014/main" id="{912A3C3E-FF1D-4B7C-A8EB-50623BA1EF13}"/>
              </a:ext>
            </a:extLst>
          </p:cNvPr>
          <p:cNvPicPr>
            <a:picLocks noChangeAspect="1"/>
          </p:cNvPicPr>
          <p:nvPr userDrawn="1"/>
        </p:nvPicPr>
        <p:blipFill>
          <a:blip r:embed="rId8">
            <a:duotone>
              <a:schemeClr val="accent1">
                <a:shade val="45000"/>
                <a:satMod val="135000"/>
              </a:schemeClr>
              <a:prstClr val="white"/>
            </a:duotone>
          </a:blip>
          <a:stretch>
            <a:fillRect/>
          </a:stretch>
        </p:blipFill>
        <p:spPr>
          <a:xfrm>
            <a:off x="9825315" y="1954687"/>
            <a:ext cx="659973" cy="832398"/>
          </a:xfrm>
          <a:prstGeom prst="rect">
            <a:avLst/>
          </a:prstGeom>
        </p:spPr>
      </p:pic>
      <p:sp>
        <p:nvSpPr>
          <p:cNvPr id="25" name="TextBox 24">
            <a:extLst>
              <a:ext uri="{FF2B5EF4-FFF2-40B4-BE49-F238E27FC236}">
                <a16:creationId xmlns:a16="http://schemas.microsoft.com/office/drawing/2014/main" id="{4267CD70-C97F-4996-80B7-5BCA49000187}"/>
              </a:ext>
            </a:extLst>
          </p:cNvPr>
          <p:cNvSpPr txBox="1"/>
          <p:nvPr userDrawn="1"/>
        </p:nvSpPr>
        <p:spPr>
          <a:xfrm>
            <a:off x="910446" y="2271980"/>
            <a:ext cx="0" cy="0"/>
          </a:xfrm>
          <a:prstGeom prst="rect">
            <a:avLst/>
          </a:prstGeom>
        </p:spPr>
        <p:txBody>
          <a:bodyPr vert="horz" wrap="none" lIns="0" tIns="0" rIns="0" bIns="0" rtlCol="0" anchor="b">
            <a:noAutofit/>
          </a:bodyPr>
          <a:lstStyle/>
          <a:p>
            <a:pPr algn="l"/>
            <a:endParaRPr lang="en-US" dirty="0"/>
          </a:p>
        </p:txBody>
      </p:sp>
      <p:sp>
        <p:nvSpPr>
          <p:cNvPr id="27" name="Slide Number Placeholder 26">
            <a:extLst>
              <a:ext uri="{FF2B5EF4-FFF2-40B4-BE49-F238E27FC236}">
                <a16:creationId xmlns:a16="http://schemas.microsoft.com/office/drawing/2014/main" id="{CFF90AEA-4582-401B-9FFD-73625B32A8F8}"/>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6296194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RJC webs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sp>
        <p:nvSpPr>
          <p:cNvPr id="3" name="Rectangle 2">
            <a:extLst>
              <a:ext uri="{FF2B5EF4-FFF2-40B4-BE49-F238E27FC236}">
                <a16:creationId xmlns:a16="http://schemas.microsoft.com/office/drawing/2014/main" id="{1B955E1B-C433-4DEA-ABAD-8C1BDDE03F63}"/>
              </a:ext>
            </a:extLst>
          </p:cNvPr>
          <p:cNvSpPr/>
          <p:nvPr userDrawn="1"/>
        </p:nvSpPr>
        <p:spPr>
          <a:xfrm>
            <a:off x="907180" y="4105159"/>
            <a:ext cx="1674835" cy="646331"/>
          </a:xfrm>
          <a:prstGeom prst="rect">
            <a:avLst/>
          </a:prstGeom>
        </p:spPr>
        <p:txBody>
          <a:bodyPr wrap="square">
            <a:spAutoFit/>
          </a:bodyPr>
          <a:lstStyle/>
          <a:p>
            <a:pPr algn="ctr"/>
            <a:r>
              <a:rPr lang="en-GB" dirty="0">
                <a:solidFill>
                  <a:schemeClr val="tx1"/>
                </a:solidFill>
              </a:rPr>
              <a:t>Search for a member</a:t>
            </a:r>
          </a:p>
        </p:txBody>
      </p:sp>
      <p:sp>
        <p:nvSpPr>
          <p:cNvPr id="4" name="Rectangle 3">
            <a:extLst>
              <a:ext uri="{FF2B5EF4-FFF2-40B4-BE49-F238E27FC236}">
                <a16:creationId xmlns:a16="http://schemas.microsoft.com/office/drawing/2014/main" id="{FA4905C7-C7D1-4876-A92B-59971AA8BBC2}"/>
              </a:ext>
            </a:extLst>
          </p:cNvPr>
          <p:cNvSpPr/>
          <p:nvPr userDrawn="1"/>
        </p:nvSpPr>
        <p:spPr>
          <a:xfrm>
            <a:off x="5349647" y="4105159"/>
            <a:ext cx="1391728" cy="646331"/>
          </a:xfrm>
          <a:prstGeom prst="rect">
            <a:avLst/>
          </a:prstGeom>
        </p:spPr>
        <p:txBody>
          <a:bodyPr wrap="square">
            <a:spAutoFit/>
          </a:bodyPr>
          <a:lstStyle/>
          <a:p>
            <a:pPr algn="ctr"/>
            <a:r>
              <a:rPr lang="en-GB" dirty="0">
                <a:solidFill>
                  <a:schemeClr val="tx1"/>
                </a:solidFill>
              </a:rPr>
              <a:t>Certification</a:t>
            </a:r>
          </a:p>
          <a:p>
            <a:pPr algn="ctr"/>
            <a:r>
              <a:rPr lang="en-GB" dirty="0">
                <a:solidFill>
                  <a:schemeClr val="tx1"/>
                </a:solidFill>
              </a:rPr>
              <a:t>documents</a:t>
            </a:r>
          </a:p>
        </p:txBody>
      </p:sp>
      <p:sp>
        <p:nvSpPr>
          <p:cNvPr id="5" name="Rectangle 4">
            <a:extLst>
              <a:ext uri="{FF2B5EF4-FFF2-40B4-BE49-F238E27FC236}">
                <a16:creationId xmlns:a16="http://schemas.microsoft.com/office/drawing/2014/main" id="{59B35B75-447C-438A-A794-D1BA486A66B8}"/>
              </a:ext>
            </a:extLst>
          </p:cNvPr>
          <p:cNvSpPr/>
          <p:nvPr userDrawn="1"/>
        </p:nvSpPr>
        <p:spPr>
          <a:xfrm>
            <a:off x="7509554" y="4105159"/>
            <a:ext cx="1488369" cy="923330"/>
          </a:xfrm>
          <a:prstGeom prst="rect">
            <a:avLst/>
          </a:prstGeom>
        </p:spPr>
        <p:txBody>
          <a:bodyPr wrap="square">
            <a:spAutoFit/>
          </a:bodyPr>
          <a:lstStyle/>
          <a:p>
            <a:pPr algn="ctr"/>
            <a:r>
              <a:rPr lang="en-GB" dirty="0">
                <a:solidFill>
                  <a:schemeClr val="tx1"/>
                </a:solidFill>
              </a:rPr>
              <a:t>Self Assessment</a:t>
            </a:r>
          </a:p>
          <a:p>
            <a:pPr algn="ctr"/>
            <a:r>
              <a:rPr lang="en-GB" dirty="0">
                <a:solidFill>
                  <a:schemeClr val="tx1"/>
                </a:solidFill>
              </a:rPr>
              <a:t>workbook</a:t>
            </a:r>
          </a:p>
        </p:txBody>
      </p:sp>
      <p:sp>
        <p:nvSpPr>
          <p:cNvPr id="6" name="Rectangle 5">
            <a:extLst>
              <a:ext uri="{FF2B5EF4-FFF2-40B4-BE49-F238E27FC236}">
                <a16:creationId xmlns:a16="http://schemas.microsoft.com/office/drawing/2014/main" id="{2F1C2856-9246-4343-8B0E-90B301DC2C00}"/>
              </a:ext>
            </a:extLst>
          </p:cNvPr>
          <p:cNvSpPr/>
          <p:nvPr userDrawn="1"/>
        </p:nvSpPr>
        <p:spPr>
          <a:xfrm>
            <a:off x="3120101" y="4105159"/>
            <a:ext cx="1391728" cy="646331"/>
          </a:xfrm>
          <a:prstGeom prst="rect">
            <a:avLst/>
          </a:prstGeom>
        </p:spPr>
        <p:txBody>
          <a:bodyPr wrap="square">
            <a:spAutoFit/>
          </a:bodyPr>
          <a:lstStyle/>
          <a:p>
            <a:pPr algn="ctr"/>
            <a:r>
              <a:rPr lang="en-GB" dirty="0">
                <a:solidFill>
                  <a:schemeClr val="tx1"/>
                </a:solidFill>
              </a:rPr>
              <a:t>Find an</a:t>
            </a:r>
          </a:p>
          <a:p>
            <a:pPr algn="ctr"/>
            <a:r>
              <a:rPr lang="en-GB" dirty="0">
                <a:solidFill>
                  <a:schemeClr val="tx1"/>
                </a:solidFill>
              </a:rPr>
              <a:t>auditor</a:t>
            </a:r>
          </a:p>
        </p:txBody>
      </p:sp>
      <p:sp>
        <p:nvSpPr>
          <p:cNvPr id="7" name="Rectangle 6">
            <a:extLst>
              <a:ext uri="{FF2B5EF4-FFF2-40B4-BE49-F238E27FC236}">
                <a16:creationId xmlns:a16="http://schemas.microsoft.com/office/drawing/2014/main" id="{80F7DDEA-624F-4102-92BC-412CE036CC56}"/>
              </a:ext>
            </a:extLst>
          </p:cNvPr>
          <p:cNvSpPr/>
          <p:nvPr userDrawn="1"/>
        </p:nvSpPr>
        <p:spPr>
          <a:xfrm>
            <a:off x="9567977" y="4105159"/>
            <a:ext cx="1333459" cy="646331"/>
          </a:xfrm>
          <a:prstGeom prst="rect">
            <a:avLst/>
          </a:prstGeom>
        </p:spPr>
        <p:txBody>
          <a:bodyPr wrap="square">
            <a:spAutoFit/>
          </a:bodyPr>
          <a:lstStyle/>
          <a:p>
            <a:pPr algn="ctr"/>
            <a:r>
              <a:rPr lang="en-GB" dirty="0">
                <a:solidFill>
                  <a:schemeClr val="tx1"/>
                </a:solidFill>
              </a:rPr>
              <a:t>Support</a:t>
            </a:r>
          </a:p>
          <a:p>
            <a:pPr algn="ctr"/>
            <a:r>
              <a:rPr lang="en-GB" dirty="0">
                <a:solidFill>
                  <a:schemeClr val="tx1"/>
                </a:solidFill>
              </a:rPr>
              <a:t>pages</a:t>
            </a:r>
          </a:p>
        </p:txBody>
      </p:sp>
      <p:cxnSp>
        <p:nvCxnSpPr>
          <p:cNvPr id="8" name="Straight Connector 7">
            <a:extLst>
              <a:ext uri="{FF2B5EF4-FFF2-40B4-BE49-F238E27FC236}">
                <a16:creationId xmlns:a16="http://schemas.microsoft.com/office/drawing/2014/main" id="{17B9C27F-2B54-495C-8EED-3F933B285D44}"/>
              </a:ext>
            </a:extLst>
          </p:cNvPr>
          <p:cNvCxnSpPr/>
          <p:nvPr userDrawn="1"/>
        </p:nvCxnSpPr>
        <p:spPr>
          <a:xfrm>
            <a:off x="1005571" y="3818490"/>
            <a:ext cx="982287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C048737-EE4A-47D7-A036-C82E0E87E99B}"/>
              </a:ext>
            </a:extLst>
          </p:cNvPr>
          <p:cNvPicPr>
            <a:picLocks noChangeAspect="1"/>
          </p:cNvPicPr>
          <p:nvPr userDrawn="1"/>
        </p:nvPicPr>
        <p:blipFill>
          <a:blip r:embed="rId2">
            <a:duotone>
              <a:prstClr val="black"/>
              <a:schemeClr val="accent2">
                <a:tint val="45000"/>
                <a:satMod val="400000"/>
              </a:schemeClr>
            </a:duotone>
          </a:blip>
          <a:stretch>
            <a:fillRect/>
          </a:stretch>
        </p:blipFill>
        <p:spPr>
          <a:xfrm>
            <a:off x="1314228" y="2333730"/>
            <a:ext cx="745831" cy="745831"/>
          </a:xfrm>
          <a:prstGeom prst="rect">
            <a:avLst/>
          </a:prstGeom>
        </p:spPr>
      </p:pic>
      <p:pic>
        <p:nvPicPr>
          <p:cNvPr id="10" name="Picture 9">
            <a:extLst>
              <a:ext uri="{FF2B5EF4-FFF2-40B4-BE49-F238E27FC236}">
                <a16:creationId xmlns:a16="http://schemas.microsoft.com/office/drawing/2014/main" id="{D729FFAC-50AB-4BEC-A03B-3CD464C3641B}"/>
              </a:ext>
            </a:extLst>
          </p:cNvPr>
          <p:cNvPicPr>
            <a:picLocks noChangeAspect="1"/>
          </p:cNvPicPr>
          <p:nvPr userDrawn="1"/>
        </p:nvPicPr>
        <p:blipFill>
          <a:blip r:embed="rId3">
            <a:duotone>
              <a:prstClr val="black"/>
              <a:schemeClr val="accent2">
                <a:tint val="45000"/>
                <a:satMod val="400000"/>
              </a:schemeClr>
            </a:duotone>
          </a:blip>
          <a:stretch>
            <a:fillRect/>
          </a:stretch>
        </p:blipFill>
        <p:spPr>
          <a:xfrm>
            <a:off x="3388593" y="2336312"/>
            <a:ext cx="894997" cy="705149"/>
          </a:xfrm>
          <a:prstGeom prst="rect">
            <a:avLst/>
          </a:prstGeom>
        </p:spPr>
      </p:pic>
      <p:pic>
        <p:nvPicPr>
          <p:cNvPr id="11" name="Picture 10">
            <a:extLst>
              <a:ext uri="{FF2B5EF4-FFF2-40B4-BE49-F238E27FC236}">
                <a16:creationId xmlns:a16="http://schemas.microsoft.com/office/drawing/2014/main" id="{418BDCD1-858C-4855-9415-368228908B70}"/>
              </a:ext>
            </a:extLst>
          </p:cNvPr>
          <p:cNvPicPr>
            <a:picLocks noChangeAspect="1"/>
          </p:cNvPicPr>
          <p:nvPr userDrawn="1"/>
        </p:nvPicPr>
        <p:blipFill>
          <a:blip r:embed="rId4">
            <a:duotone>
              <a:prstClr val="black"/>
              <a:schemeClr val="accent2">
                <a:tint val="45000"/>
                <a:satMod val="400000"/>
              </a:schemeClr>
            </a:duotone>
          </a:blip>
          <a:stretch>
            <a:fillRect/>
          </a:stretch>
        </p:blipFill>
        <p:spPr>
          <a:xfrm>
            <a:off x="5741060" y="2275289"/>
            <a:ext cx="806853" cy="766172"/>
          </a:xfrm>
          <a:prstGeom prst="rect">
            <a:avLst/>
          </a:prstGeom>
        </p:spPr>
      </p:pic>
      <p:pic>
        <p:nvPicPr>
          <p:cNvPr id="12" name="Picture 11">
            <a:extLst>
              <a:ext uri="{FF2B5EF4-FFF2-40B4-BE49-F238E27FC236}">
                <a16:creationId xmlns:a16="http://schemas.microsoft.com/office/drawing/2014/main" id="{79CA475D-70F3-4CD7-BE45-E41F28E59F94}"/>
              </a:ext>
            </a:extLst>
          </p:cNvPr>
          <p:cNvPicPr>
            <a:picLocks noChangeAspect="1"/>
          </p:cNvPicPr>
          <p:nvPr userDrawn="1"/>
        </p:nvPicPr>
        <p:blipFill>
          <a:blip r:embed="rId5">
            <a:duotone>
              <a:prstClr val="black"/>
              <a:schemeClr val="accent2">
                <a:tint val="45000"/>
                <a:satMod val="400000"/>
              </a:schemeClr>
            </a:duotone>
          </a:blip>
          <a:stretch>
            <a:fillRect/>
          </a:stretch>
        </p:blipFill>
        <p:spPr>
          <a:xfrm>
            <a:off x="7983650" y="2160114"/>
            <a:ext cx="587565" cy="881348"/>
          </a:xfrm>
          <a:prstGeom prst="rect">
            <a:avLst/>
          </a:prstGeom>
        </p:spPr>
      </p:pic>
      <p:pic>
        <p:nvPicPr>
          <p:cNvPr id="13" name="Picture 12">
            <a:extLst>
              <a:ext uri="{FF2B5EF4-FFF2-40B4-BE49-F238E27FC236}">
                <a16:creationId xmlns:a16="http://schemas.microsoft.com/office/drawing/2014/main" id="{3DE3D37E-A2D9-430B-8FA9-960FC511B911}"/>
              </a:ext>
            </a:extLst>
          </p:cNvPr>
          <p:cNvPicPr>
            <a:picLocks noChangeAspect="1"/>
          </p:cNvPicPr>
          <p:nvPr userDrawn="1"/>
        </p:nvPicPr>
        <p:blipFill>
          <a:blip r:embed="rId6">
            <a:duotone>
              <a:prstClr val="black"/>
              <a:schemeClr val="accent2">
                <a:tint val="45000"/>
                <a:satMod val="400000"/>
              </a:schemeClr>
            </a:duotone>
          </a:blip>
          <a:stretch>
            <a:fillRect/>
          </a:stretch>
        </p:blipFill>
        <p:spPr>
          <a:xfrm>
            <a:off x="9859087" y="2274117"/>
            <a:ext cx="724714" cy="767344"/>
          </a:xfrm>
          <a:prstGeom prst="rect">
            <a:avLst/>
          </a:prstGeom>
        </p:spPr>
      </p:pic>
      <p:sp>
        <p:nvSpPr>
          <p:cNvPr id="14" name="Oval 13">
            <a:extLst>
              <a:ext uri="{FF2B5EF4-FFF2-40B4-BE49-F238E27FC236}">
                <a16:creationId xmlns:a16="http://schemas.microsoft.com/office/drawing/2014/main" id="{65094171-FA32-48E7-942F-C9F2AD088EDE}"/>
              </a:ext>
            </a:extLst>
          </p:cNvPr>
          <p:cNvSpPr/>
          <p:nvPr userDrawn="1"/>
        </p:nvSpPr>
        <p:spPr>
          <a:xfrm flipH="1">
            <a:off x="1629026"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D2A1E85-6543-4461-A2F8-5925475E6500}"/>
              </a:ext>
            </a:extLst>
          </p:cNvPr>
          <p:cNvSpPr/>
          <p:nvPr userDrawn="1"/>
        </p:nvSpPr>
        <p:spPr>
          <a:xfrm flipH="1">
            <a:off x="3778460"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56E5B6B-6BA9-4754-A244-8F7FC1383E65}"/>
              </a:ext>
            </a:extLst>
          </p:cNvPr>
          <p:cNvSpPr/>
          <p:nvPr userDrawn="1"/>
        </p:nvSpPr>
        <p:spPr>
          <a:xfrm flipH="1">
            <a:off x="5972346"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779DA50-DE96-4DBD-8E73-2308A1D394C0}"/>
              </a:ext>
            </a:extLst>
          </p:cNvPr>
          <p:cNvSpPr/>
          <p:nvPr userDrawn="1"/>
        </p:nvSpPr>
        <p:spPr>
          <a:xfrm flipH="1">
            <a:off x="8209935"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5B959E7-0191-4A3A-BAA0-01CB707255BF}"/>
              </a:ext>
            </a:extLst>
          </p:cNvPr>
          <p:cNvSpPr/>
          <p:nvPr userDrawn="1"/>
        </p:nvSpPr>
        <p:spPr>
          <a:xfrm flipH="1">
            <a:off x="10177281" y="3757672"/>
            <a:ext cx="116236" cy="116236"/>
          </a:xfrm>
          <a:prstGeom prst="ellipse">
            <a:avLst/>
          </a:prstGeom>
          <a:solidFill>
            <a:schemeClr val="bg2"/>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39AA8AE2-2EBF-46F1-95CF-0FE9904541B1}"/>
              </a:ext>
            </a:extLst>
          </p:cNvPr>
          <p:cNvCxnSpPr>
            <a:cxnSpLocks/>
          </p:cNvCxnSpPr>
          <p:nvPr userDrawn="1"/>
        </p:nvCxnSpPr>
        <p:spPr>
          <a:xfrm>
            <a:off x="1679135"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390B259-71E9-458B-BF15-2D53E6726376}"/>
              </a:ext>
            </a:extLst>
          </p:cNvPr>
          <p:cNvCxnSpPr>
            <a:cxnSpLocks/>
          </p:cNvCxnSpPr>
          <p:nvPr userDrawn="1"/>
        </p:nvCxnSpPr>
        <p:spPr>
          <a:xfrm>
            <a:off x="3832399"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74FF9C-03E5-4266-95CA-8D88F2B69E52}"/>
              </a:ext>
            </a:extLst>
          </p:cNvPr>
          <p:cNvCxnSpPr>
            <a:cxnSpLocks/>
          </p:cNvCxnSpPr>
          <p:nvPr userDrawn="1"/>
        </p:nvCxnSpPr>
        <p:spPr>
          <a:xfrm>
            <a:off x="6034824"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ED04B42-3FBA-4F8B-8C97-7686BEFFD6A1}"/>
              </a:ext>
            </a:extLst>
          </p:cNvPr>
          <p:cNvCxnSpPr>
            <a:cxnSpLocks/>
          </p:cNvCxnSpPr>
          <p:nvPr userDrawn="1"/>
        </p:nvCxnSpPr>
        <p:spPr>
          <a:xfrm>
            <a:off x="8266746"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B0681A0-C0F4-4F20-AE1A-D3E05F44A9F0}"/>
              </a:ext>
            </a:extLst>
          </p:cNvPr>
          <p:cNvCxnSpPr>
            <a:cxnSpLocks/>
          </p:cNvCxnSpPr>
          <p:nvPr userDrawn="1"/>
        </p:nvCxnSpPr>
        <p:spPr>
          <a:xfrm>
            <a:off x="10223366" y="3203255"/>
            <a:ext cx="10687" cy="579308"/>
          </a:xfrm>
          <a:prstGeom prst="line">
            <a:avLst/>
          </a:prstGeom>
          <a:ln w="127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4" name="Slide Number Placeholder 23">
            <a:extLst>
              <a:ext uri="{FF2B5EF4-FFF2-40B4-BE49-F238E27FC236}">
                <a16:creationId xmlns:a16="http://schemas.microsoft.com/office/drawing/2014/main" id="{4F203BF7-6F13-4DB8-8C87-CB50D98BEA10}"/>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065820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DG Roadsh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cxnSp>
        <p:nvCxnSpPr>
          <p:cNvPr id="3" name="Straight Connector 2">
            <a:extLst>
              <a:ext uri="{FF2B5EF4-FFF2-40B4-BE49-F238E27FC236}">
                <a16:creationId xmlns:a16="http://schemas.microsoft.com/office/drawing/2014/main" id="{F82E2FCF-CDB3-4BBE-BEA1-0FBF546780B8}"/>
              </a:ext>
            </a:extLst>
          </p:cNvPr>
          <p:cNvCxnSpPr>
            <a:cxnSpLocks/>
          </p:cNvCxnSpPr>
          <p:nvPr userDrawn="1"/>
        </p:nvCxnSpPr>
        <p:spPr>
          <a:xfrm>
            <a:off x="2404757" y="3577041"/>
            <a:ext cx="74280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41729B70-B4A0-443F-AFA5-581E579E5CB0}"/>
              </a:ext>
            </a:extLst>
          </p:cNvPr>
          <p:cNvCxnSpPr>
            <a:cxnSpLocks/>
          </p:cNvCxnSpPr>
          <p:nvPr userDrawn="1"/>
        </p:nvCxnSpPr>
        <p:spPr>
          <a:xfrm rot="16200000" flipH="1">
            <a:off x="6118786" y="-136988"/>
            <a:ext cx="12700" cy="9099346"/>
          </a:xfrm>
          <a:prstGeom prst="bentConnector3">
            <a:avLst>
              <a:gd name="adj1" fmla="val 9232252"/>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9E21054-FBE7-4013-A8D7-1CB767FCEE12}"/>
              </a:ext>
            </a:extLst>
          </p:cNvPr>
          <p:cNvSpPr txBox="1"/>
          <p:nvPr userDrawn="1"/>
        </p:nvSpPr>
        <p:spPr>
          <a:xfrm>
            <a:off x="7557977" y="5417591"/>
            <a:ext cx="2729577" cy="287625"/>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SDG Compass - ongoing</a:t>
            </a:r>
          </a:p>
        </p:txBody>
      </p:sp>
      <p:grpSp>
        <p:nvGrpSpPr>
          <p:cNvPr id="16" name="Group 15">
            <a:extLst>
              <a:ext uri="{FF2B5EF4-FFF2-40B4-BE49-F238E27FC236}">
                <a16:creationId xmlns:a16="http://schemas.microsoft.com/office/drawing/2014/main" id="{2AA9A2AF-57CB-4389-A7E4-DB88036ADFF0}"/>
              </a:ext>
            </a:extLst>
          </p:cNvPr>
          <p:cNvGrpSpPr/>
          <p:nvPr userDrawn="1"/>
        </p:nvGrpSpPr>
        <p:grpSpPr>
          <a:xfrm>
            <a:off x="5486316" y="4687659"/>
            <a:ext cx="1784067" cy="1624659"/>
            <a:chOff x="6268065" y="5533892"/>
            <a:chExt cx="1282621" cy="1168018"/>
          </a:xfrm>
        </p:grpSpPr>
        <p:pic>
          <p:nvPicPr>
            <p:cNvPr id="17" name="Picture 16">
              <a:hlinkClick r:id="rId2"/>
              <a:extLst>
                <a:ext uri="{FF2B5EF4-FFF2-40B4-BE49-F238E27FC236}">
                  <a16:creationId xmlns:a16="http://schemas.microsoft.com/office/drawing/2014/main" id="{62283F52-A249-46D8-83B3-C74DBD7D0082}"/>
                </a:ext>
              </a:extLst>
            </p:cNvPr>
            <p:cNvPicPr>
              <a:picLocks noChangeAspect="1"/>
            </p:cNvPicPr>
            <p:nvPr/>
          </p:nvPicPr>
          <p:blipFill>
            <a:blip r:embed="rId3"/>
            <a:stretch>
              <a:fillRect/>
            </a:stretch>
          </p:blipFill>
          <p:spPr>
            <a:xfrm>
              <a:off x="6358176" y="5533892"/>
              <a:ext cx="1192510" cy="1136703"/>
            </a:xfrm>
            <a:prstGeom prst="rect">
              <a:avLst/>
            </a:prstGeom>
          </p:spPr>
        </p:pic>
        <p:sp>
          <p:nvSpPr>
            <p:cNvPr id="18" name="Rectangle 17">
              <a:extLst>
                <a:ext uri="{FF2B5EF4-FFF2-40B4-BE49-F238E27FC236}">
                  <a16:creationId xmlns:a16="http://schemas.microsoft.com/office/drawing/2014/main" id="{14D652A7-7D0A-42B4-ABF6-A7F510FA8BE4}"/>
                </a:ext>
              </a:extLst>
            </p:cNvPr>
            <p:cNvSpPr/>
            <p:nvPr/>
          </p:nvSpPr>
          <p:spPr>
            <a:xfrm>
              <a:off x="6268065" y="6533535"/>
              <a:ext cx="376083" cy="168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 name="Picture Placeholder 19">
            <a:extLst>
              <a:ext uri="{FF2B5EF4-FFF2-40B4-BE49-F238E27FC236}">
                <a16:creationId xmlns:a16="http://schemas.microsoft.com/office/drawing/2014/main" id="{97D97686-83EA-4F91-81DB-F1ACB95242EE}"/>
              </a:ext>
            </a:extLst>
          </p:cNvPr>
          <p:cNvSpPr>
            <a:spLocks noGrp="1"/>
          </p:cNvSpPr>
          <p:nvPr>
            <p:ph type="pic" sz="quarter" idx="10"/>
          </p:nvPr>
        </p:nvSpPr>
        <p:spPr>
          <a:xfrm>
            <a:off x="73342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6" name="Picture Placeholder 19">
            <a:extLst>
              <a:ext uri="{FF2B5EF4-FFF2-40B4-BE49-F238E27FC236}">
                <a16:creationId xmlns:a16="http://schemas.microsoft.com/office/drawing/2014/main" id="{F1F6D304-E312-429D-9944-85A831824D7F}"/>
              </a:ext>
            </a:extLst>
          </p:cNvPr>
          <p:cNvSpPr>
            <a:spLocks noGrp="1"/>
          </p:cNvSpPr>
          <p:nvPr>
            <p:ph type="pic" sz="quarter" idx="11"/>
          </p:nvPr>
        </p:nvSpPr>
        <p:spPr>
          <a:xfrm>
            <a:off x="300818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7" name="Picture Placeholder 19">
            <a:extLst>
              <a:ext uri="{FF2B5EF4-FFF2-40B4-BE49-F238E27FC236}">
                <a16:creationId xmlns:a16="http://schemas.microsoft.com/office/drawing/2014/main" id="{5FDE2F92-EB70-4859-BE5F-9FA41E87C7D7}"/>
              </a:ext>
            </a:extLst>
          </p:cNvPr>
          <p:cNvSpPr>
            <a:spLocks noGrp="1"/>
          </p:cNvSpPr>
          <p:nvPr>
            <p:ph type="pic" sz="quarter" idx="12"/>
          </p:nvPr>
        </p:nvSpPr>
        <p:spPr>
          <a:xfrm>
            <a:off x="528294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8" name="Picture Placeholder 19">
            <a:extLst>
              <a:ext uri="{FF2B5EF4-FFF2-40B4-BE49-F238E27FC236}">
                <a16:creationId xmlns:a16="http://schemas.microsoft.com/office/drawing/2014/main" id="{46894721-70DF-4BB7-9DFB-2F5B2C8A6811}"/>
              </a:ext>
            </a:extLst>
          </p:cNvPr>
          <p:cNvSpPr>
            <a:spLocks noGrp="1"/>
          </p:cNvSpPr>
          <p:nvPr>
            <p:ph type="pic" sz="quarter" idx="13"/>
          </p:nvPr>
        </p:nvSpPr>
        <p:spPr>
          <a:xfrm>
            <a:off x="755770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29" name="Picture Placeholder 19">
            <a:extLst>
              <a:ext uri="{FF2B5EF4-FFF2-40B4-BE49-F238E27FC236}">
                <a16:creationId xmlns:a16="http://schemas.microsoft.com/office/drawing/2014/main" id="{53903B7B-B709-4695-A3C7-D1C7B0B03073}"/>
              </a:ext>
            </a:extLst>
          </p:cNvPr>
          <p:cNvSpPr>
            <a:spLocks noGrp="1"/>
          </p:cNvSpPr>
          <p:nvPr>
            <p:ph type="pic" sz="quarter" idx="14"/>
          </p:nvPr>
        </p:nvSpPr>
        <p:spPr>
          <a:xfrm>
            <a:off x="9832465" y="2741930"/>
            <a:ext cx="1671638" cy="1670050"/>
          </a:xfrm>
          <a:solidFill>
            <a:schemeClr val="bg1"/>
          </a:solidFill>
        </p:spPr>
        <p:txBody>
          <a:bodyPr anchor="ctr"/>
          <a:lstStyle>
            <a:lvl1pPr marL="0" indent="0" algn="ctr">
              <a:buNone/>
              <a:defRPr/>
            </a:lvl1pPr>
          </a:lstStyle>
          <a:p>
            <a:r>
              <a:rPr lang="en-US"/>
              <a:t>Click icon to add picture</a:t>
            </a:r>
            <a:endParaRPr lang="en-GB"/>
          </a:p>
        </p:txBody>
      </p:sp>
      <p:sp>
        <p:nvSpPr>
          <p:cNvPr id="4" name="Slide Number Placeholder 3">
            <a:extLst>
              <a:ext uri="{FF2B5EF4-FFF2-40B4-BE49-F238E27FC236}">
                <a16:creationId xmlns:a16="http://schemas.microsoft.com/office/drawing/2014/main" id="{8682C536-A877-463E-B1D6-403717FB60CD}"/>
              </a:ext>
            </a:extLst>
          </p:cNvPr>
          <p:cNvSpPr>
            <a:spLocks noGrp="1"/>
          </p:cNvSpPr>
          <p:nvPr>
            <p:ph type="sldNum" sz="quarter" idx="15"/>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2146118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Member supp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p>
            <a:r>
              <a:rPr lang="en-US"/>
              <a:t>Click to edit Master title style</a:t>
            </a:r>
            <a:endParaRPr lang="en-GB"/>
          </a:p>
        </p:txBody>
      </p:sp>
      <p:grpSp>
        <p:nvGrpSpPr>
          <p:cNvPr id="3" name="Group 2">
            <a:extLst>
              <a:ext uri="{FF2B5EF4-FFF2-40B4-BE49-F238E27FC236}">
                <a16:creationId xmlns:a16="http://schemas.microsoft.com/office/drawing/2014/main" id="{DB449CEE-4CFE-4243-A002-4B6D69061DEE}"/>
              </a:ext>
            </a:extLst>
          </p:cNvPr>
          <p:cNvGrpSpPr/>
          <p:nvPr userDrawn="1"/>
        </p:nvGrpSpPr>
        <p:grpSpPr>
          <a:xfrm>
            <a:off x="629532" y="3205681"/>
            <a:ext cx="2270290" cy="2207847"/>
            <a:chOff x="666403" y="3163529"/>
            <a:chExt cx="2270290" cy="2207847"/>
          </a:xfrm>
        </p:grpSpPr>
        <p:pic>
          <p:nvPicPr>
            <p:cNvPr id="4" name="Graphic 3" descr="Lightbulb">
              <a:extLst>
                <a:ext uri="{FF2B5EF4-FFF2-40B4-BE49-F238E27FC236}">
                  <a16:creationId xmlns:a16="http://schemas.microsoft.com/office/drawing/2014/main" id="{FEC2C8CF-1605-494E-AC43-6835250CB7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1548" y="3163529"/>
              <a:ext cx="1440000" cy="1440000"/>
            </a:xfrm>
            <a:prstGeom prst="rect">
              <a:avLst/>
            </a:prstGeom>
          </p:spPr>
        </p:pic>
        <p:sp>
          <p:nvSpPr>
            <p:cNvPr id="5" name="Rectangle 4">
              <a:extLst>
                <a:ext uri="{FF2B5EF4-FFF2-40B4-BE49-F238E27FC236}">
                  <a16:creationId xmlns:a16="http://schemas.microsoft.com/office/drawing/2014/main" id="{E43EE03F-8932-4598-84BF-3660FAAFFE37}"/>
                </a:ext>
              </a:extLst>
            </p:cNvPr>
            <p:cNvSpPr/>
            <p:nvPr/>
          </p:nvSpPr>
          <p:spPr>
            <a:xfrm>
              <a:off x="666403" y="4786601"/>
              <a:ext cx="2270290" cy="584775"/>
            </a:xfrm>
            <a:prstGeom prst="rect">
              <a:avLst/>
            </a:prstGeom>
          </p:spPr>
          <p:txBody>
            <a:bodyPr wrap="square">
              <a:spAutoFit/>
            </a:bodyPr>
            <a:lstStyle/>
            <a:p>
              <a:pPr lvl="0" algn="ctr"/>
              <a:r>
                <a:rPr lang="en-AU" sz="1600" dirty="0"/>
                <a:t>New training modules being developed</a:t>
              </a:r>
            </a:p>
          </p:txBody>
        </p:sp>
      </p:grpSp>
      <p:grpSp>
        <p:nvGrpSpPr>
          <p:cNvPr id="6" name="Group 5">
            <a:extLst>
              <a:ext uri="{FF2B5EF4-FFF2-40B4-BE49-F238E27FC236}">
                <a16:creationId xmlns:a16="http://schemas.microsoft.com/office/drawing/2014/main" id="{DAF363FA-C1B1-450C-BD2D-FF0913FF9C56}"/>
              </a:ext>
            </a:extLst>
          </p:cNvPr>
          <p:cNvGrpSpPr/>
          <p:nvPr userDrawn="1"/>
        </p:nvGrpSpPr>
        <p:grpSpPr>
          <a:xfrm>
            <a:off x="3558851" y="3282902"/>
            <a:ext cx="2014755" cy="2124475"/>
            <a:chOff x="3864568" y="3244644"/>
            <a:chExt cx="2014755" cy="2124475"/>
          </a:xfrm>
        </p:grpSpPr>
        <p:pic>
          <p:nvPicPr>
            <p:cNvPr id="7" name="Picture 6">
              <a:extLst>
                <a:ext uri="{FF2B5EF4-FFF2-40B4-BE49-F238E27FC236}">
                  <a16:creationId xmlns:a16="http://schemas.microsoft.com/office/drawing/2014/main" id="{6BAC2B13-ADFD-4E17-A665-E7292A1FA515}"/>
                </a:ext>
              </a:extLst>
            </p:cNvPr>
            <p:cNvPicPr>
              <a:picLocks noChangeAspect="1"/>
            </p:cNvPicPr>
            <p:nvPr/>
          </p:nvPicPr>
          <p:blipFill>
            <a:blip r:embed="rId4"/>
            <a:stretch>
              <a:fillRect/>
            </a:stretch>
          </p:blipFill>
          <p:spPr>
            <a:xfrm>
              <a:off x="4329487" y="3244644"/>
              <a:ext cx="1368000" cy="1290146"/>
            </a:xfrm>
            <a:prstGeom prst="rect">
              <a:avLst/>
            </a:prstGeom>
          </p:spPr>
        </p:pic>
        <p:sp>
          <p:nvSpPr>
            <p:cNvPr id="8" name="Rectangle 7">
              <a:extLst>
                <a:ext uri="{FF2B5EF4-FFF2-40B4-BE49-F238E27FC236}">
                  <a16:creationId xmlns:a16="http://schemas.microsoft.com/office/drawing/2014/main" id="{4478037B-C3C7-49B7-AEF0-80996C769109}"/>
                </a:ext>
              </a:extLst>
            </p:cNvPr>
            <p:cNvSpPr/>
            <p:nvPr/>
          </p:nvSpPr>
          <p:spPr>
            <a:xfrm>
              <a:off x="3864568" y="4784344"/>
              <a:ext cx="2014755" cy="584775"/>
            </a:xfrm>
            <a:prstGeom prst="rect">
              <a:avLst/>
            </a:prstGeom>
          </p:spPr>
          <p:txBody>
            <a:bodyPr wrap="square">
              <a:spAutoFit/>
            </a:bodyPr>
            <a:lstStyle/>
            <a:p>
              <a:pPr lvl="0" algn="ctr"/>
              <a:r>
                <a:rPr lang="en-AU" sz="1600" dirty="0"/>
                <a:t>Regular webinars on key industry topics</a:t>
              </a:r>
            </a:p>
          </p:txBody>
        </p:sp>
      </p:grpSp>
      <p:grpSp>
        <p:nvGrpSpPr>
          <p:cNvPr id="9" name="Group 8">
            <a:extLst>
              <a:ext uri="{FF2B5EF4-FFF2-40B4-BE49-F238E27FC236}">
                <a16:creationId xmlns:a16="http://schemas.microsoft.com/office/drawing/2014/main" id="{3F81BE9B-1A92-4673-890D-7161FC6CBB14}"/>
              </a:ext>
            </a:extLst>
          </p:cNvPr>
          <p:cNvGrpSpPr/>
          <p:nvPr userDrawn="1"/>
        </p:nvGrpSpPr>
        <p:grpSpPr>
          <a:xfrm>
            <a:off x="6544653" y="3205681"/>
            <a:ext cx="1915101" cy="2204834"/>
            <a:chOff x="6825667" y="3163529"/>
            <a:chExt cx="1915101" cy="2204834"/>
          </a:xfrm>
        </p:grpSpPr>
        <p:pic>
          <p:nvPicPr>
            <p:cNvPr id="10" name="Picture 9">
              <a:extLst>
                <a:ext uri="{FF2B5EF4-FFF2-40B4-BE49-F238E27FC236}">
                  <a16:creationId xmlns:a16="http://schemas.microsoft.com/office/drawing/2014/main" id="{30644929-1A3B-4114-86A5-B85832984062}"/>
                </a:ext>
              </a:extLst>
            </p:cNvPr>
            <p:cNvPicPr>
              <a:picLocks noChangeAspect="1"/>
            </p:cNvPicPr>
            <p:nvPr/>
          </p:nvPicPr>
          <p:blipFill>
            <a:blip r:embed="rId5"/>
            <a:stretch>
              <a:fillRect/>
            </a:stretch>
          </p:blipFill>
          <p:spPr>
            <a:xfrm>
              <a:off x="7255721" y="3163529"/>
              <a:ext cx="1054994" cy="1288400"/>
            </a:xfrm>
            <a:prstGeom prst="rect">
              <a:avLst/>
            </a:prstGeom>
          </p:spPr>
        </p:pic>
        <p:sp>
          <p:nvSpPr>
            <p:cNvPr id="11" name="Rectangle 10">
              <a:extLst>
                <a:ext uri="{FF2B5EF4-FFF2-40B4-BE49-F238E27FC236}">
                  <a16:creationId xmlns:a16="http://schemas.microsoft.com/office/drawing/2014/main" id="{439BBAB6-665E-4B7D-B152-A897309A5BA9}"/>
                </a:ext>
              </a:extLst>
            </p:cNvPr>
            <p:cNvSpPr/>
            <p:nvPr/>
          </p:nvSpPr>
          <p:spPr>
            <a:xfrm>
              <a:off x="6825667" y="4783588"/>
              <a:ext cx="1915101" cy="584775"/>
            </a:xfrm>
            <a:prstGeom prst="rect">
              <a:avLst/>
            </a:prstGeom>
          </p:spPr>
          <p:txBody>
            <a:bodyPr wrap="square">
              <a:spAutoFit/>
            </a:bodyPr>
            <a:lstStyle/>
            <a:p>
              <a:pPr lvl="0" algn="ctr"/>
              <a:r>
                <a:rPr lang="en-AU" sz="1600" dirty="0"/>
                <a:t>Workshops and working Groups</a:t>
              </a:r>
            </a:p>
          </p:txBody>
        </p:sp>
      </p:grpSp>
      <p:grpSp>
        <p:nvGrpSpPr>
          <p:cNvPr id="12" name="Group 11">
            <a:extLst>
              <a:ext uri="{FF2B5EF4-FFF2-40B4-BE49-F238E27FC236}">
                <a16:creationId xmlns:a16="http://schemas.microsoft.com/office/drawing/2014/main" id="{58A33D13-1571-4249-8B46-9CD470987B1B}"/>
              </a:ext>
            </a:extLst>
          </p:cNvPr>
          <p:cNvGrpSpPr/>
          <p:nvPr userDrawn="1"/>
        </p:nvGrpSpPr>
        <p:grpSpPr>
          <a:xfrm>
            <a:off x="9334666" y="3205681"/>
            <a:ext cx="1643626" cy="2180556"/>
            <a:chOff x="9371537" y="3163529"/>
            <a:chExt cx="1643626" cy="2180556"/>
          </a:xfrm>
        </p:grpSpPr>
        <p:pic>
          <p:nvPicPr>
            <p:cNvPr id="13" name="Graphic 12" descr="Chat">
              <a:extLst>
                <a:ext uri="{FF2B5EF4-FFF2-40B4-BE49-F238E27FC236}">
                  <a16:creationId xmlns:a16="http://schemas.microsoft.com/office/drawing/2014/main" id="{77D7CA11-A9AF-4AE1-996C-5F9D014E9F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84890" y="3163529"/>
              <a:ext cx="1616921" cy="1616921"/>
            </a:xfrm>
            <a:prstGeom prst="rect">
              <a:avLst/>
            </a:prstGeom>
          </p:spPr>
        </p:pic>
        <p:sp>
          <p:nvSpPr>
            <p:cNvPr id="14" name="Rectangle 13">
              <a:extLst>
                <a:ext uri="{FF2B5EF4-FFF2-40B4-BE49-F238E27FC236}">
                  <a16:creationId xmlns:a16="http://schemas.microsoft.com/office/drawing/2014/main" id="{527CEE4C-DCB7-473D-8013-EF481781B0B4}"/>
                </a:ext>
              </a:extLst>
            </p:cNvPr>
            <p:cNvSpPr/>
            <p:nvPr/>
          </p:nvSpPr>
          <p:spPr>
            <a:xfrm>
              <a:off x="9371537" y="4759310"/>
              <a:ext cx="1643626" cy="584775"/>
            </a:xfrm>
            <a:prstGeom prst="rect">
              <a:avLst/>
            </a:prstGeom>
          </p:spPr>
          <p:txBody>
            <a:bodyPr wrap="square">
              <a:spAutoFit/>
            </a:bodyPr>
            <a:lstStyle/>
            <a:p>
              <a:pPr lvl="0" algn="ctr"/>
              <a:r>
                <a:rPr lang="en-AU" sz="1600" dirty="0"/>
                <a:t>Help desk </a:t>
              </a:r>
              <a:br>
                <a:rPr lang="en-AU" sz="1600" dirty="0"/>
              </a:br>
              <a:r>
                <a:rPr lang="en-AU" sz="1600" dirty="0"/>
                <a:t>for members</a:t>
              </a:r>
            </a:p>
          </p:txBody>
        </p:sp>
      </p:grpSp>
      <p:cxnSp>
        <p:nvCxnSpPr>
          <p:cNvPr id="15" name="Connector: Elbow 14">
            <a:extLst>
              <a:ext uri="{FF2B5EF4-FFF2-40B4-BE49-F238E27FC236}">
                <a16:creationId xmlns:a16="http://schemas.microsoft.com/office/drawing/2014/main" id="{A0716076-BF6F-44CB-93EA-C2FB0366C2F7}"/>
              </a:ext>
            </a:extLst>
          </p:cNvPr>
          <p:cNvCxnSpPr>
            <a:cxnSpLocks/>
            <a:stCxn id="4" idx="0"/>
            <a:endCxn id="13" idx="0"/>
          </p:cNvCxnSpPr>
          <p:nvPr userDrawn="1"/>
        </p:nvCxnSpPr>
        <p:spPr>
          <a:xfrm rot="5400000" flipH="1" flipV="1">
            <a:off x="5960578" y="-990220"/>
            <a:ext cx="12700" cy="8391803"/>
          </a:xfrm>
          <a:prstGeom prst="bentConnector3">
            <a:avLst>
              <a:gd name="adj1" fmla="val 4587094"/>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E9440C3-814F-45B3-8879-28BE2F1ED55B}"/>
              </a:ext>
            </a:extLst>
          </p:cNvPr>
          <p:cNvSpPr txBox="1"/>
          <p:nvPr userDrawn="1"/>
        </p:nvSpPr>
        <p:spPr>
          <a:xfrm>
            <a:off x="4841894" y="2563156"/>
            <a:ext cx="2522959" cy="147079"/>
          </a:xfrm>
          <a:prstGeom prst="rect">
            <a:avLst/>
          </a:prstGeom>
          <a:solidFill>
            <a:schemeClr val="bg1"/>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tx2"/>
                </a:solidFill>
              </a:rPr>
              <a:t>RJC Code of Practices</a:t>
            </a:r>
          </a:p>
        </p:txBody>
      </p:sp>
      <p:sp>
        <p:nvSpPr>
          <p:cNvPr id="17" name="Slide Number Placeholder 16">
            <a:extLst>
              <a:ext uri="{FF2B5EF4-FFF2-40B4-BE49-F238E27FC236}">
                <a16:creationId xmlns:a16="http://schemas.microsoft.com/office/drawing/2014/main" id="{039B7B47-3006-43CE-9B4C-A0AF178D8C8B}"/>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1488034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Member support -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9A9FF-9C74-4CCD-92BE-2E775F1F3132}"/>
              </a:ext>
            </a:extLst>
          </p:cNvPr>
          <p:cNvSpPr>
            <a:spLocks noGrp="1"/>
          </p:cNvSpPr>
          <p:nvPr>
            <p:ph type="title"/>
          </p:nvPr>
        </p:nvSpPr>
        <p:spPr/>
        <p:txBody>
          <a:bodyPr/>
          <a:lstStyle>
            <a:lvl1pPr>
              <a:defRPr>
                <a:solidFill>
                  <a:schemeClr val="accent3"/>
                </a:solidFill>
              </a:defRPr>
            </a:lvl1pPr>
          </a:lstStyle>
          <a:p>
            <a:r>
              <a:rPr lang="en-US"/>
              <a:t>Click to edit Master title style</a:t>
            </a:r>
            <a:endParaRPr lang="en-GB"/>
          </a:p>
        </p:txBody>
      </p:sp>
      <p:pic>
        <p:nvPicPr>
          <p:cNvPr id="4" name="Graphic 3" descr="Lightbulb">
            <a:extLst>
              <a:ext uri="{FF2B5EF4-FFF2-40B4-BE49-F238E27FC236}">
                <a16:creationId xmlns:a16="http://schemas.microsoft.com/office/drawing/2014/main" id="{FEC2C8CF-1605-494E-AC43-6835250CB7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4677" y="3205681"/>
            <a:ext cx="1440000" cy="1440000"/>
          </a:xfrm>
          <a:prstGeom prst="rect">
            <a:avLst/>
          </a:prstGeom>
        </p:spPr>
      </p:pic>
      <p:sp>
        <p:nvSpPr>
          <p:cNvPr id="5" name="Rectangle 4">
            <a:extLst>
              <a:ext uri="{FF2B5EF4-FFF2-40B4-BE49-F238E27FC236}">
                <a16:creationId xmlns:a16="http://schemas.microsoft.com/office/drawing/2014/main" id="{E43EE03F-8932-4598-84BF-3660FAAFFE37}"/>
              </a:ext>
            </a:extLst>
          </p:cNvPr>
          <p:cNvSpPr/>
          <p:nvPr/>
        </p:nvSpPr>
        <p:spPr>
          <a:xfrm>
            <a:off x="629532" y="4828753"/>
            <a:ext cx="2270290" cy="584775"/>
          </a:xfrm>
          <a:prstGeom prst="rect">
            <a:avLst/>
          </a:prstGeom>
        </p:spPr>
        <p:txBody>
          <a:bodyPr wrap="square">
            <a:spAutoFit/>
          </a:bodyPr>
          <a:lstStyle/>
          <a:p>
            <a:pPr lvl="0" algn="ctr"/>
            <a:r>
              <a:rPr lang="en-AU" sz="1600" dirty="0">
                <a:solidFill>
                  <a:schemeClr val="bg1"/>
                </a:solidFill>
              </a:rPr>
              <a:t>New training modules being developed</a:t>
            </a:r>
          </a:p>
        </p:txBody>
      </p:sp>
      <p:pic>
        <p:nvPicPr>
          <p:cNvPr id="7" name="Picture 6">
            <a:extLst>
              <a:ext uri="{FF2B5EF4-FFF2-40B4-BE49-F238E27FC236}">
                <a16:creationId xmlns:a16="http://schemas.microsoft.com/office/drawing/2014/main" id="{6BAC2B13-ADFD-4E17-A665-E7292A1FA515}"/>
              </a:ext>
            </a:extLst>
          </p:cNvPr>
          <p:cNvPicPr>
            <a:picLocks noChangeAspect="1"/>
          </p:cNvPicPr>
          <p:nvPr/>
        </p:nvPicPr>
        <p:blipFill>
          <a:blip r:embed="rId4">
            <a:biLevel thresh="25000"/>
          </a:blip>
          <a:stretch>
            <a:fillRect/>
          </a:stretch>
        </p:blipFill>
        <p:spPr>
          <a:xfrm>
            <a:off x="4023770" y="3282902"/>
            <a:ext cx="1368000" cy="1290146"/>
          </a:xfrm>
          <a:prstGeom prst="rect">
            <a:avLst/>
          </a:prstGeom>
        </p:spPr>
      </p:pic>
      <p:sp>
        <p:nvSpPr>
          <p:cNvPr id="8" name="Rectangle 7">
            <a:extLst>
              <a:ext uri="{FF2B5EF4-FFF2-40B4-BE49-F238E27FC236}">
                <a16:creationId xmlns:a16="http://schemas.microsoft.com/office/drawing/2014/main" id="{4478037B-C3C7-49B7-AEF0-80996C769109}"/>
              </a:ext>
            </a:extLst>
          </p:cNvPr>
          <p:cNvSpPr/>
          <p:nvPr/>
        </p:nvSpPr>
        <p:spPr>
          <a:xfrm>
            <a:off x="3558851" y="4822602"/>
            <a:ext cx="2014755" cy="584775"/>
          </a:xfrm>
          <a:prstGeom prst="rect">
            <a:avLst/>
          </a:prstGeom>
        </p:spPr>
        <p:txBody>
          <a:bodyPr wrap="square">
            <a:spAutoFit/>
          </a:bodyPr>
          <a:lstStyle/>
          <a:p>
            <a:pPr lvl="0" algn="ctr"/>
            <a:r>
              <a:rPr lang="en-AU" sz="1600" dirty="0">
                <a:solidFill>
                  <a:schemeClr val="bg1"/>
                </a:solidFill>
              </a:rPr>
              <a:t>Regular webinars on key industry topics</a:t>
            </a:r>
          </a:p>
        </p:txBody>
      </p:sp>
      <p:pic>
        <p:nvPicPr>
          <p:cNvPr id="10" name="Picture 9">
            <a:extLst>
              <a:ext uri="{FF2B5EF4-FFF2-40B4-BE49-F238E27FC236}">
                <a16:creationId xmlns:a16="http://schemas.microsoft.com/office/drawing/2014/main" id="{30644929-1A3B-4114-86A5-B85832984062}"/>
              </a:ext>
            </a:extLst>
          </p:cNvPr>
          <p:cNvPicPr>
            <a:picLocks noChangeAspect="1"/>
          </p:cNvPicPr>
          <p:nvPr/>
        </p:nvPicPr>
        <p:blipFill>
          <a:blip r:embed="rId5">
            <a:biLevel thresh="25000"/>
          </a:blip>
          <a:stretch>
            <a:fillRect/>
          </a:stretch>
        </p:blipFill>
        <p:spPr>
          <a:xfrm>
            <a:off x="6974707" y="3205681"/>
            <a:ext cx="1054994" cy="1288400"/>
          </a:xfrm>
          <a:prstGeom prst="rect">
            <a:avLst/>
          </a:prstGeom>
        </p:spPr>
      </p:pic>
      <p:sp>
        <p:nvSpPr>
          <p:cNvPr id="11" name="Rectangle 10">
            <a:extLst>
              <a:ext uri="{FF2B5EF4-FFF2-40B4-BE49-F238E27FC236}">
                <a16:creationId xmlns:a16="http://schemas.microsoft.com/office/drawing/2014/main" id="{439BBAB6-665E-4B7D-B152-A897309A5BA9}"/>
              </a:ext>
            </a:extLst>
          </p:cNvPr>
          <p:cNvSpPr/>
          <p:nvPr/>
        </p:nvSpPr>
        <p:spPr>
          <a:xfrm>
            <a:off x="6544653" y="4825740"/>
            <a:ext cx="1915101" cy="584775"/>
          </a:xfrm>
          <a:prstGeom prst="rect">
            <a:avLst/>
          </a:prstGeom>
        </p:spPr>
        <p:txBody>
          <a:bodyPr wrap="square">
            <a:spAutoFit/>
          </a:bodyPr>
          <a:lstStyle/>
          <a:p>
            <a:pPr lvl="0" algn="ctr"/>
            <a:r>
              <a:rPr lang="en-AU" sz="1600" dirty="0">
                <a:solidFill>
                  <a:schemeClr val="bg1"/>
                </a:solidFill>
              </a:rPr>
              <a:t>Workshops and working Groups</a:t>
            </a:r>
          </a:p>
        </p:txBody>
      </p:sp>
      <p:pic>
        <p:nvPicPr>
          <p:cNvPr id="13" name="Graphic 12" descr="Chat">
            <a:extLst>
              <a:ext uri="{FF2B5EF4-FFF2-40B4-BE49-F238E27FC236}">
                <a16:creationId xmlns:a16="http://schemas.microsoft.com/office/drawing/2014/main" id="{77D7CA11-A9AF-4AE1-996C-5F9D014E9F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48019" y="3205681"/>
            <a:ext cx="1616921" cy="1616921"/>
          </a:xfrm>
          <a:prstGeom prst="rect">
            <a:avLst/>
          </a:prstGeom>
        </p:spPr>
      </p:pic>
      <p:sp>
        <p:nvSpPr>
          <p:cNvPr id="14" name="Rectangle 13">
            <a:extLst>
              <a:ext uri="{FF2B5EF4-FFF2-40B4-BE49-F238E27FC236}">
                <a16:creationId xmlns:a16="http://schemas.microsoft.com/office/drawing/2014/main" id="{527CEE4C-DCB7-473D-8013-EF481781B0B4}"/>
              </a:ext>
            </a:extLst>
          </p:cNvPr>
          <p:cNvSpPr/>
          <p:nvPr/>
        </p:nvSpPr>
        <p:spPr>
          <a:xfrm>
            <a:off x="9334666" y="4801462"/>
            <a:ext cx="1643626" cy="584775"/>
          </a:xfrm>
          <a:prstGeom prst="rect">
            <a:avLst/>
          </a:prstGeom>
        </p:spPr>
        <p:txBody>
          <a:bodyPr wrap="square">
            <a:spAutoFit/>
          </a:bodyPr>
          <a:lstStyle/>
          <a:p>
            <a:pPr lvl="0" algn="ctr"/>
            <a:r>
              <a:rPr lang="en-AU" sz="1600" dirty="0">
                <a:solidFill>
                  <a:schemeClr val="bg1"/>
                </a:solidFill>
              </a:rPr>
              <a:t>Help desk </a:t>
            </a:r>
            <a:br>
              <a:rPr lang="en-AU" sz="1600" dirty="0">
                <a:solidFill>
                  <a:schemeClr val="bg1"/>
                </a:solidFill>
              </a:rPr>
            </a:br>
            <a:r>
              <a:rPr lang="en-AU" sz="1600" dirty="0">
                <a:solidFill>
                  <a:schemeClr val="bg1"/>
                </a:solidFill>
              </a:rPr>
              <a:t>for members</a:t>
            </a:r>
          </a:p>
        </p:txBody>
      </p:sp>
      <p:cxnSp>
        <p:nvCxnSpPr>
          <p:cNvPr id="15" name="Connector: Elbow 14">
            <a:extLst>
              <a:ext uri="{FF2B5EF4-FFF2-40B4-BE49-F238E27FC236}">
                <a16:creationId xmlns:a16="http://schemas.microsoft.com/office/drawing/2014/main" id="{A0716076-BF6F-44CB-93EA-C2FB0366C2F7}"/>
              </a:ext>
            </a:extLst>
          </p:cNvPr>
          <p:cNvCxnSpPr>
            <a:cxnSpLocks/>
            <a:stCxn id="4" idx="0"/>
            <a:endCxn id="13" idx="0"/>
          </p:cNvCxnSpPr>
          <p:nvPr userDrawn="1"/>
        </p:nvCxnSpPr>
        <p:spPr>
          <a:xfrm rot="5400000" flipH="1" flipV="1">
            <a:off x="5960578" y="-990220"/>
            <a:ext cx="12700" cy="8391803"/>
          </a:xfrm>
          <a:prstGeom prst="bentConnector3">
            <a:avLst>
              <a:gd name="adj1" fmla="val 4587094"/>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E9440C3-814F-45B3-8879-28BE2F1ED55B}"/>
              </a:ext>
            </a:extLst>
          </p:cNvPr>
          <p:cNvSpPr txBox="1"/>
          <p:nvPr userDrawn="1"/>
        </p:nvSpPr>
        <p:spPr>
          <a:xfrm>
            <a:off x="4841894" y="2563156"/>
            <a:ext cx="2522959" cy="147079"/>
          </a:xfrm>
          <a:prstGeom prst="rect">
            <a:avLst/>
          </a:prstGeom>
          <a:solidFill>
            <a:schemeClr val="tx2"/>
          </a:solidFill>
        </p:spPr>
        <p:txBody>
          <a:bodyPr wrap="square" lIns="90000" tIns="46800" rIns="90000" bIns="4680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cap="all" spc="300" dirty="0">
                <a:solidFill>
                  <a:schemeClr val="bg1"/>
                </a:solidFill>
              </a:rPr>
              <a:t>RJC Code of Practices</a:t>
            </a:r>
          </a:p>
        </p:txBody>
      </p:sp>
      <p:sp>
        <p:nvSpPr>
          <p:cNvPr id="17" name="Slide Number Placeholder 16">
            <a:extLst>
              <a:ext uri="{FF2B5EF4-FFF2-40B4-BE49-F238E27FC236}">
                <a16:creationId xmlns:a16="http://schemas.microsoft.com/office/drawing/2014/main" id="{039B7B47-3006-43CE-9B4C-A0AF178D8C8B}"/>
              </a:ext>
            </a:extLst>
          </p:cNvPr>
          <p:cNvSpPr>
            <a:spLocks noGrp="1"/>
          </p:cNvSpPr>
          <p:nvPr userDrawn="1">
            <p:ph type="sldNum" sz="quarter" idx="10"/>
          </p:nvPr>
        </p:nvSpPr>
        <p:spPr/>
        <p:txBody>
          <a:bodyPr/>
          <a:lstStyle>
            <a:lvl1pPr>
              <a:defRPr>
                <a:solidFill>
                  <a:schemeClr val="bg1"/>
                </a:solidFill>
              </a:defRPr>
            </a:lvl1pPr>
          </a:lstStyle>
          <a:p>
            <a:fld id="{3AC761A6-5F81-41BB-AD0A-03D4E04D9C87}" type="slidenum">
              <a:rPr lang="en-GB" smtClean="0"/>
              <a:pPr/>
              <a:t>‹#›</a:t>
            </a:fld>
            <a:endParaRPr lang="en-GB"/>
          </a:p>
        </p:txBody>
      </p:sp>
      <p:sp>
        <p:nvSpPr>
          <p:cNvPr id="18" name="TextBox 17">
            <a:extLst>
              <a:ext uri="{FF2B5EF4-FFF2-40B4-BE49-F238E27FC236}">
                <a16:creationId xmlns:a16="http://schemas.microsoft.com/office/drawing/2014/main" id="{E083D2F3-2809-4744-9782-917181E8F323}"/>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Tree>
    <p:extLst>
      <p:ext uri="{BB962C8B-B14F-4D97-AF65-F5344CB8AC3E}">
        <p14:creationId xmlns:p14="http://schemas.microsoft.com/office/powerpoint/2010/main" val="23493068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9323614" cy="169277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1400" dirty="0"/>
              <a:t>Save this template to this file location on your computer to add it to your template folder. This will allow you to select ‘File, New’ from your PowerPoint menu and have a fresh document each time.</a:t>
            </a:r>
          </a:p>
          <a:p>
            <a:pPr marL="285750" indent="-285750">
              <a:spcAft>
                <a:spcPts val="600"/>
              </a:spcAft>
              <a:buFont typeface="Arial" panose="020B0604020202020204" pitchFamily="34" charset="0"/>
              <a:buChar char="•"/>
            </a:pPr>
            <a:endParaRPr lang="en-GB" sz="1400" dirty="0"/>
          </a:p>
          <a:p>
            <a:pPr marL="285750" indent="-285750">
              <a:spcAft>
                <a:spcPts val="600"/>
              </a:spcAft>
              <a:buFont typeface="Arial" panose="020B0604020202020204" pitchFamily="34" charset="0"/>
              <a:buChar char="•"/>
            </a:pPr>
            <a:r>
              <a:rPr lang="en-US" sz="1400" b="1" dirty="0"/>
              <a:t>C:\Users\Your Name\Documents\Custom Office Templates</a:t>
            </a:r>
          </a:p>
          <a:p>
            <a:pPr marL="285750" indent="-285750">
              <a:spcAft>
                <a:spcPts val="600"/>
              </a:spcAft>
              <a:buFont typeface="Arial" panose="020B0604020202020204" pitchFamily="34" charset="0"/>
              <a:buChar char="•"/>
            </a:pPr>
            <a:endParaRPr lang="en-US" sz="1400" dirty="0"/>
          </a:p>
          <a:p>
            <a:pPr marL="285750" indent="-285750">
              <a:spcAft>
                <a:spcPts val="600"/>
              </a:spcAft>
              <a:buFont typeface="Arial" panose="020B0604020202020204" pitchFamily="34" charset="0"/>
              <a:buChar char="•"/>
            </a:pPr>
            <a:r>
              <a:rPr lang="en-US" sz="1400" dirty="0"/>
              <a:t>If you experience any difficulties or have any questions, please contact us: </a:t>
            </a:r>
            <a:r>
              <a:rPr lang="en-US" sz="1400" dirty="0">
                <a:hlinkClick r:id="rId2"/>
              </a:rPr>
              <a:t>communications@responsiblejewellery.com</a:t>
            </a:r>
            <a:r>
              <a:rPr lang="en-US" sz="1400" dirty="0"/>
              <a:t> </a:t>
            </a:r>
            <a:endParaRPr lang="en-GB" sz="1400" dirty="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Save this template to your computer</a:t>
            </a:r>
            <a:endParaRPr lang="en-GB" dirty="0"/>
          </a:p>
        </p:txBody>
      </p:sp>
    </p:spTree>
    <p:extLst>
      <p:ext uri="{BB962C8B-B14F-4D97-AF65-F5344CB8AC3E}">
        <p14:creationId xmlns:p14="http://schemas.microsoft.com/office/powerpoint/2010/main" val="2853608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5" name="Rectangle 4">
            <a:extLst>
              <a:ext uri="{FF2B5EF4-FFF2-40B4-BE49-F238E27FC236}">
                <a16:creationId xmlns:a16="http://schemas.microsoft.com/office/drawing/2014/main" id="{37F0490D-E06B-4459-AC02-C0353507BCE5}"/>
              </a:ext>
            </a:extLst>
          </p:cNvPr>
          <p:cNvSpPr/>
          <p:nvPr userDrawn="1"/>
        </p:nvSpPr>
        <p:spPr>
          <a:xfrm>
            <a:off x="0" y="4688114"/>
            <a:ext cx="12192000" cy="14441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descr="Images outline">
            <a:extLst>
              <a:ext uri="{FF2B5EF4-FFF2-40B4-BE49-F238E27FC236}">
                <a16:creationId xmlns:a16="http://schemas.microsoft.com/office/drawing/2014/main" id="{8296C780-C0C2-4EA9-B1CB-DC28148426A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04571" y="4974768"/>
            <a:ext cx="914400" cy="914400"/>
          </a:xfrm>
          <a:prstGeom prst="rect">
            <a:avLst/>
          </a:prstGeom>
        </p:spPr>
      </p:pic>
      <p:sp>
        <p:nvSpPr>
          <p:cNvPr id="8" name="TextBox 7">
            <a:extLst>
              <a:ext uri="{FF2B5EF4-FFF2-40B4-BE49-F238E27FC236}">
                <a16:creationId xmlns:a16="http://schemas.microsoft.com/office/drawing/2014/main" id="{0DFA5C7A-8467-4A76-BEB1-C7C95A3442ED}"/>
              </a:ext>
            </a:extLst>
          </p:cNvPr>
          <p:cNvSpPr txBox="1"/>
          <p:nvPr userDrawn="1"/>
        </p:nvSpPr>
        <p:spPr>
          <a:xfrm>
            <a:off x="3721336" y="4947220"/>
            <a:ext cx="4884057" cy="969496"/>
          </a:xfrm>
          <a:prstGeom prst="rect">
            <a:avLst/>
          </a:prstGeom>
          <a:noFill/>
        </p:spPr>
        <p:txBody>
          <a:bodyPr wrap="square">
            <a:spAutoFit/>
          </a:bodyPr>
          <a:lstStyle/>
          <a:p>
            <a:r>
              <a:rPr lang="en-GB" dirty="0"/>
              <a:t>For licensing purposes, please only use images from the official RJC library:</a:t>
            </a:r>
          </a:p>
          <a:p>
            <a:r>
              <a:rPr lang="en-GB" sz="1050" dirty="0">
                <a:hlinkClick r:id="rId4"/>
              </a:rPr>
              <a:t>https://responsiblejewellerycouncil.sharepoint.com/:f:/g/EmzzyXfE8qpJtO-oGa97k6cBaADCQWihyNPl-5BD28OHPQ?e=wXKMpW</a:t>
            </a:r>
            <a:r>
              <a:rPr lang="en-GB" sz="1050" dirty="0"/>
              <a:t> </a:t>
            </a:r>
          </a:p>
        </p:txBody>
      </p:sp>
      <p:sp>
        <p:nvSpPr>
          <p:cNvPr id="10" name="TextBox 9">
            <a:extLst>
              <a:ext uri="{FF2B5EF4-FFF2-40B4-BE49-F238E27FC236}">
                <a16:creationId xmlns:a16="http://schemas.microsoft.com/office/drawing/2014/main" id="{978226D6-4BE5-4384-A9D4-9A619B9FA875}"/>
              </a:ext>
            </a:extLst>
          </p:cNvPr>
          <p:cNvSpPr txBox="1"/>
          <p:nvPr userDrawn="1"/>
        </p:nvSpPr>
        <p:spPr>
          <a:xfrm>
            <a:off x="647700" y="1973264"/>
            <a:ext cx="9323614" cy="2477601"/>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1200" dirty="0"/>
              <a:t>For licensing purposes, please only use images from the official RJC library on SharePoint (link below)</a:t>
            </a:r>
          </a:p>
          <a:p>
            <a:pPr marL="285750" indent="-285750">
              <a:spcAft>
                <a:spcPts val="600"/>
              </a:spcAft>
              <a:buFont typeface="Arial" panose="020B0604020202020204" pitchFamily="34" charset="0"/>
              <a:buChar char="•"/>
            </a:pPr>
            <a:r>
              <a:rPr lang="en-GB" sz="1200" dirty="0"/>
              <a:t>We have UK and US versions of cover and end slides, please choose the correct version for your market </a:t>
            </a:r>
            <a:r>
              <a:rPr lang="en-GB" sz="1200" dirty="0">
                <a:sym typeface="Wingdings" panose="05000000000000000000" pitchFamily="2" charset="2"/>
              </a:rPr>
              <a:t></a:t>
            </a:r>
            <a:endParaRPr lang="en-GB" sz="1200" dirty="0"/>
          </a:p>
          <a:p>
            <a:pPr marL="285750" indent="-285750">
              <a:spcAft>
                <a:spcPts val="600"/>
              </a:spcAft>
              <a:buFont typeface="Arial" panose="020B0604020202020204" pitchFamily="34" charset="0"/>
              <a:buChar char="•"/>
            </a:pPr>
            <a:r>
              <a:rPr lang="en-GB" sz="1200" dirty="0"/>
              <a:t>White space in presentations looks good and helps the audience absorb important information</a:t>
            </a:r>
          </a:p>
          <a:p>
            <a:pPr marL="285750" indent="-285750">
              <a:spcAft>
                <a:spcPts val="600"/>
              </a:spcAft>
              <a:buFont typeface="Arial" panose="020B0604020202020204" pitchFamily="34" charset="0"/>
              <a:buChar char="•"/>
            </a:pPr>
            <a:r>
              <a:rPr lang="en-GB" sz="1200" dirty="0"/>
              <a:t>Contrast white space with relevant and memorable images to reinforce your message</a:t>
            </a:r>
          </a:p>
          <a:p>
            <a:pPr marL="285750" indent="-285750">
              <a:spcAft>
                <a:spcPts val="600"/>
              </a:spcAft>
              <a:buFont typeface="Arial" panose="020B0604020202020204" pitchFamily="34" charset="0"/>
              <a:buChar char="•"/>
            </a:pPr>
            <a:r>
              <a:rPr lang="en-GB" sz="1200" dirty="0"/>
              <a:t>For titles, capitalise the first letter of each word (unless you are writing a sentence (see slides for examples)</a:t>
            </a:r>
          </a:p>
          <a:p>
            <a:pPr marL="285750" indent="-285750">
              <a:spcAft>
                <a:spcPts val="600"/>
              </a:spcAft>
              <a:buFont typeface="Arial" panose="020B0604020202020204" pitchFamily="34" charset="0"/>
              <a:buChar char="•"/>
            </a:pPr>
            <a:r>
              <a:rPr lang="en-GB" sz="1200" dirty="0"/>
              <a:t>Do not use slide transitions and object animations</a:t>
            </a:r>
          </a:p>
          <a:p>
            <a:pPr marL="285750" indent="-285750">
              <a:spcAft>
                <a:spcPts val="600"/>
              </a:spcAft>
              <a:buFont typeface="Arial" panose="020B0604020202020204" pitchFamily="34" charset="0"/>
              <a:buChar char="•"/>
            </a:pPr>
            <a:r>
              <a:rPr lang="en-GB" sz="1200" dirty="0"/>
              <a:t>For a great example of how you can present complex data/ideas in a simple way with maximum effect, </a:t>
            </a:r>
            <a:br>
              <a:rPr lang="en-GB" sz="1200" dirty="0"/>
            </a:br>
            <a:r>
              <a:rPr lang="en-GB" sz="1200" dirty="0"/>
              <a:t>take a look at this presentation on SlideShare by </a:t>
            </a:r>
            <a:r>
              <a:rPr lang="en-GB" sz="1200" dirty="0" err="1"/>
              <a:t>Emiland</a:t>
            </a:r>
            <a:r>
              <a:rPr lang="en-GB" sz="1200" dirty="0"/>
              <a:t> DC:</a:t>
            </a:r>
            <a:br>
              <a:rPr lang="en-GB" sz="1200" dirty="0"/>
            </a:br>
            <a:r>
              <a:rPr lang="en-GB" sz="1200" dirty="0">
                <a:hlinkClick r:id="rId5"/>
              </a:rPr>
              <a:t>https://www.slideshare.net/EmilandDC/dear-nsa-let-me-take-care-ou</a:t>
            </a:r>
            <a:r>
              <a:rPr lang="en-GB" sz="1200" dirty="0"/>
              <a:t> </a:t>
            </a:r>
          </a:p>
          <a:p>
            <a:pPr marL="285750" indent="-285750">
              <a:spcAft>
                <a:spcPts val="600"/>
              </a:spcAft>
              <a:buFont typeface="Arial" panose="020B0604020202020204" pitchFamily="34" charset="0"/>
              <a:buChar char="•"/>
            </a:pPr>
            <a:r>
              <a:rPr lang="en-GB" sz="1200" dirty="0"/>
              <a:t>If you have any questions, please contact the comms team </a:t>
            </a:r>
            <a:r>
              <a:rPr lang="en-GB" sz="1200" dirty="0">
                <a:sym typeface="Wingdings" panose="05000000000000000000" pitchFamily="2" charset="2"/>
              </a:rPr>
              <a:t></a:t>
            </a:r>
            <a:r>
              <a:rPr lang="en-GB" sz="1200" dirty="0"/>
              <a:t>: </a:t>
            </a:r>
            <a:r>
              <a:rPr lang="en-GB" sz="1200" dirty="0">
                <a:hlinkClick r:id="rId6"/>
              </a:rPr>
              <a:t>communications@responsiblejewellery.com</a:t>
            </a:r>
            <a:endParaRPr lang="en-GB" sz="1200" dirty="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RJC Image Library and Guidelines</a:t>
            </a:r>
            <a:endParaRPr lang="en-GB" dirty="0"/>
          </a:p>
        </p:txBody>
      </p:sp>
    </p:spTree>
    <p:extLst>
      <p:ext uri="{BB962C8B-B14F-4D97-AF65-F5344CB8AC3E}">
        <p14:creationId xmlns:p14="http://schemas.microsoft.com/office/powerpoint/2010/main" val="2070981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artner logos - US ONLY">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29463C8-6CD8-4EE1-A833-FF17CD3D3193}"/>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Picture Placeholder 15">
            <a:extLst>
              <a:ext uri="{FF2B5EF4-FFF2-40B4-BE49-F238E27FC236}">
                <a16:creationId xmlns:a16="http://schemas.microsoft.com/office/drawing/2014/main" id="{B00A8B63-422A-4912-9422-15AAA7894CFE}"/>
              </a:ext>
            </a:extLst>
          </p:cNvPr>
          <p:cNvSpPr>
            <a:spLocks noGrp="1"/>
          </p:cNvSpPr>
          <p:nvPr>
            <p:ph type="pic" sz="quarter" idx="14"/>
          </p:nvPr>
        </p:nvSpPr>
        <p:spPr>
          <a:xfrm>
            <a:off x="629962" y="1463675"/>
            <a:ext cx="7272613" cy="4757738"/>
          </a:xfrm>
        </p:spPr>
        <p:txBody>
          <a:bodyPr anchor="ctr"/>
          <a:lstStyle>
            <a:lvl1pPr marL="0" indent="0" algn="ctr">
              <a:buNone/>
              <a:defRPr/>
            </a:lvl1pPr>
          </a:lstStyle>
          <a:p>
            <a:r>
              <a:rPr lang="en-US"/>
              <a:t>Click icon to add picture</a:t>
            </a:r>
            <a:endParaRPr lang="en-GB"/>
          </a:p>
        </p:txBody>
      </p:sp>
      <p:sp>
        <p:nvSpPr>
          <p:cNvPr id="2" name="Title 1">
            <a:extLst>
              <a:ext uri="{FF2B5EF4-FFF2-40B4-BE49-F238E27FC236}">
                <a16:creationId xmlns:a16="http://schemas.microsoft.com/office/drawing/2014/main" id="{DDE71AEB-9802-434B-A66B-15AF4DAC7474}"/>
              </a:ext>
            </a:extLst>
          </p:cNvPr>
          <p:cNvSpPr>
            <a:spLocks noGrp="1"/>
          </p:cNvSpPr>
          <p:nvPr>
            <p:ph type="ctrTitle"/>
          </p:nvPr>
        </p:nvSpPr>
        <p:spPr>
          <a:xfrm>
            <a:off x="6918550" y="1122363"/>
            <a:ext cx="4256865" cy="1948497"/>
          </a:xfrm>
        </p:spPr>
        <p:txBody>
          <a:bodyPr anchor="b"/>
          <a:lstStyle>
            <a:lvl1pPr algn="l">
              <a:defRPr sz="6000">
                <a:solidFill>
                  <a:schemeClr val="bg2"/>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4A7E05BF-85D5-41A1-AB4F-6704EBAA10F0}"/>
              </a:ext>
            </a:extLst>
          </p:cNvPr>
          <p:cNvSpPr>
            <a:spLocks noGrp="1"/>
          </p:cNvSpPr>
          <p:nvPr>
            <p:ph type="subTitle" idx="1"/>
          </p:nvPr>
        </p:nvSpPr>
        <p:spPr>
          <a:xfrm>
            <a:off x="6918550" y="3340057"/>
            <a:ext cx="3878989" cy="601939"/>
          </a:xfrm>
        </p:spPr>
        <p:txBody>
          <a:bodyPr/>
          <a:lstStyle>
            <a:lvl1pPr marL="0" indent="0" algn="l">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Picture 11">
            <a:extLst>
              <a:ext uri="{FF2B5EF4-FFF2-40B4-BE49-F238E27FC236}">
                <a16:creationId xmlns:a16="http://schemas.microsoft.com/office/drawing/2014/main" id="{FEC7C378-3DD5-438D-93BF-B4C1BD3BFD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72152" y="5080864"/>
            <a:ext cx="3011188" cy="1043878"/>
          </a:xfrm>
          <a:prstGeom prst="rect">
            <a:avLst/>
          </a:prstGeom>
        </p:spPr>
      </p:pic>
      <p:sp>
        <p:nvSpPr>
          <p:cNvPr id="5" name="Picture Placeholder 4">
            <a:extLst>
              <a:ext uri="{FF2B5EF4-FFF2-40B4-BE49-F238E27FC236}">
                <a16:creationId xmlns:a16="http://schemas.microsoft.com/office/drawing/2014/main" id="{BBEB80A8-4F0A-4F1B-B763-FADF4383FE77}"/>
              </a:ext>
            </a:extLst>
          </p:cNvPr>
          <p:cNvSpPr>
            <a:spLocks noGrp="1" noChangeAspect="1"/>
          </p:cNvSpPr>
          <p:nvPr>
            <p:ph type="pic" sz="quarter" idx="15"/>
          </p:nvPr>
        </p:nvSpPr>
        <p:spPr>
          <a:xfrm>
            <a:off x="5388723" y="325120"/>
            <a:ext cx="900000" cy="900000"/>
          </a:xfrm>
        </p:spPr>
        <p:txBody>
          <a:bodyPr anchor="ctr"/>
          <a:lstStyle>
            <a:lvl1pPr marL="0" indent="0" algn="ctr">
              <a:buNone/>
              <a:defRPr/>
            </a:lvl1pPr>
          </a:lstStyle>
          <a:p>
            <a:r>
              <a:rPr lang="en-US"/>
              <a:t>Click icon to add picture</a:t>
            </a:r>
            <a:endParaRPr lang="en-GB"/>
          </a:p>
        </p:txBody>
      </p:sp>
      <p:sp>
        <p:nvSpPr>
          <p:cNvPr id="7" name="Content Placeholder 6">
            <a:extLst>
              <a:ext uri="{FF2B5EF4-FFF2-40B4-BE49-F238E27FC236}">
                <a16:creationId xmlns:a16="http://schemas.microsoft.com/office/drawing/2014/main" id="{D8E37F92-D6E0-4CB8-887D-163F9135A47F}"/>
              </a:ext>
            </a:extLst>
          </p:cNvPr>
          <p:cNvSpPr>
            <a:spLocks noGrp="1"/>
          </p:cNvSpPr>
          <p:nvPr>
            <p:ph sz="quarter" idx="16" hasCustomPrompt="1"/>
          </p:nvPr>
        </p:nvSpPr>
        <p:spPr>
          <a:xfrm>
            <a:off x="1605486" y="325119"/>
            <a:ext cx="1620000" cy="899999"/>
          </a:xfrm>
        </p:spPr>
        <p:txBody>
          <a:bodyPr anchor="ctr"/>
          <a:lstStyle>
            <a:lvl1pPr marL="0" indent="0" algn="ctr">
              <a:buNone/>
              <a:defRPr/>
            </a:lvl1pPr>
          </a:lstStyle>
          <a:p>
            <a:pPr lvl="0"/>
            <a:r>
              <a:rPr lang="en-US" dirty="0"/>
              <a:t>Logo</a:t>
            </a:r>
          </a:p>
        </p:txBody>
      </p:sp>
      <p:sp>
        <p:nvSpPr>
          <p:cNvPr id="11" name="Content Placeholder 6">
            <a:extLst>
              <a:ext uri="{FF2B5EF4-FFF2-40B4-BE49-F238E27FC236}">
                <a16:creationId xmlns:a16="http://schemas.microsoft.com/office/drawing/2014/main" id="{1FDF800C-843A-403D-AADF-7190ECA915BE}"/>
              </a:ext>
            </a:extLst>
          </p:cNvPr>
          <p:cNvSpPr>
            <a:spLocks noGrp="1"/>
          </p:cNvSpPr>
          <p:nvPr>
            <p:ph sz="quarter" idx="17" hasCustomPrompt="1"/>
          </p:nvPr>
        </p:nvSpPr>
        <p:spPr>
          <a:xfrm>
            <a:off x="3497105" y="325120"/>
            <a:ext cx="1620000" cy="899999"/>
          </a:xfrm>
        </p:spPr>
        <p:txBody>
          <a:bodyPr anchor="ctr"/>
          <a:lstStyle>
            <a:lvl1pPr marL="0" indent="0" algn="ctr">
              <a:buNone/>
              <a:defRPr/>
            </a:lvl1pPr>
          </a:lstStyle>
          <a:p>
            <a:pPr lvl="0"/>
            <a:r>
              <a:rPr lang="en-US" dirty="0"/>
              <a:t>Logo</a:t>
            </a:r>
          </a:p>
        </p:txBody>
      </p:sp>
    </p:spTree>
    <p:extLst>
      <p:ext uri="{BB962C8B-B14F-4D97-AF65-F5344CB8AC3E}">
        <p14:creationId xmlns:p14="http://schemas.microsoft.com/office/powerpoint/2010/main" val="4018181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Guideline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
        <p:nvSpPr>
          <p:cNvPr id="12" name="TextBox 11">
            <a:extLst>
              <a:ext uri="{FF2B5EF4-FFF2-40B4-BE49-F238E27FC236}">
                <a16:creationId xmlns:a16="http://schemas.microsoft.com/office/drawing/2014/main" id="{CD794397-6ED5-4489-9859-46096A8CE6CD}"/>
              </a:ext>
            </a:extLst>
          </p:cNvPr>
          <p:cNvSpPr txBox="1"/>
          <p:nvPr userDrawn="1"/>
        </p:nvSpPr>
        <p:spPr>
          <a:xfrm>
            <a:off x="648000" y="648000"/>
            <a:ext cx="9052891" cy="707886"/>
          </a:xfrm>
          <a:prstGeom prst="rect">
            <a:avLst/>
          </a:prstGeom>
          <a:ln>
            <a:noFill/>
          </a:ln>
        </p:spPr>
        <p:txBody>
          <a:bodyPr vert="horz" lIns="91440" tIns="45720" rIns="91440" bIns="45720" rtlCol="0" anchor="t">
            <a:noAutofit/>
          </a:bodyPr>
          <a:lstStyle>
            <a:lvl1pPr>
              <a:lnSpc>
                <a:spcPct val="100000"/>
              </a:lnSpc>
              <a:spcBef>
                <a:spcPts val="0"/>
              </a:spcBef>
              <a:buNone/>
              <a:defRPr sz="4000">
                <a:solidFill>
                  <a:schemeClr val="tx2"/>
                </a:solidFill>
                <a:latin typeface="+mj-lt"/>
                <a:ea typeface="+mj-ea"/>
                <a:cs typeface="+mj-cs"/>
              </a:defRPr>
            </a:lvl1pPr>
          </a:lstStyle>
          <a:p>
            <a:pPr lvl="0"/>
            <a:r>
              <a:rPr lang="en-US" dirty="0"/>
              <a:t>How to add and </a:t>
            </a:r>
            <a:r>
              <a:rPr lang="en-US" dirty="0" err="1"/>
              <a:t>colour</a:t>
            </a:r>
            <a:r>
              <a:rPr lang="en-US" dirty="0"/>
              <a:t> icons in PowerPoint</a:t>
            </a:r>
            <a:endParaRPr lang="en-GB" dirty="0"/>
          </a:p>
        </p:txBody>
      </p:sp>
      <p:pic>
        <p:nvPicPr>
          <p:cNvPr id="9" name="Picture 8">
            <a:extLst>
              <a:ext uri="{FF2B5EF4-FFF2-40B4-BE49-F238E27FC236}">
                <a16:creationId xmlns:a16="http://schemas.microsoft.com/office/drawing/2014/main" id="{11FCCBE4-67E9-4EE6-84D6-6ECFB3A772C5}"/>
              </a:ext>
            </a:extLst>
          </p:cNvPr>
          <p:cNvPicPr>
            <a:picLocks noChangeAspect="1"/>
          </p:cNvPicPr>
          <p:nvPr userDrawn="1"/>
        </p:nvPicPr>
        <p:blipFill rotWithShape="1">
          <a:blip r:embed="rId2"/>
          <a:srcRect t="3809" r="20824" b="4232"/>
          <a:stretch/>
        </p:blipFill>
        <p:spPr>
          <a:xfrm>
            <a:off x="648000" y="2351669"/>
            <a:ext cx="4845657" cy="3751944"/>
          </a:xfrm>
          <a:prstGeom prst="rect">
            <a:avLst/>
          </a:prstGeom>
          <a:ln>
            <a:solidFill>
              <a:schemeClr val="bg1">
                <a:lumMod val="95000"/>
              </a:schemeClr>
            </a:solidFill>
          </a:ln>
        </p:spPr>
      </p:pic>
      <p:pic>
        <p:nvPicPr>
          <p:cNvPr id="11" name="Picture 10">
            <a:extLst>
              <a:ext uri="{FF2B5EF4-FFF2-40B4-BE49-F238E27FC236}">
                <a16:creationId xmlns:a16="http://schemas.microsoft.com/office/drawing/2014/main" id="{DB0C0934-19B4-41CD-A9F3-28F77479EC4E}"/>
              </a:ext>
            </a:extLst>
          </p:cNvPr>
          <p:cNvPicPr>
            <a:picLocks noChangeAspect="1"/>
          </p:cNvPicPr>
          <p:nvPr userDrawn="1"/>
        </p:nvPicPr>
        <p:blipFill rotWithShape="1">
          <a:blip r:embed="rId3"/>
          <a:srcRect t="3809" r="20230" b="4021"/>
          <a:stretch/>
        </p:blipFill>
        <p:spPr>
          <a:xfrm>
            <a:off x="6665833" y="2351669"/>
            <a:ext cx="4870847" cy="3751943"/>
          </a:xfrm>
          <a:prstGeom prst="rect">
            <a:avLst/>
          </a:prstGeom>
          <a:ln>
            <a:solidFill>
              <a:schemeClr val="bg1">
                <a:lumMod val="95000"/>
              </a:schemeClr>
            </a:solidFill>
          </a:ln>
        </p:spPr>
      </p:pic>
      <p:sp>
        <p:nvSpPr>
          <p:cNvPr id="13" name="TextBox 12">
            <a:extLst>
              <a:ext uri="{FF2B5EF4-FFF2-40B4-BE49-F238E27FC236}">
                <a16:creationId xmlns:a16="http://schemas.microsoft.com/office/drawing/2014/main" id="{FC444D21-5EF6-4563-9FF6-A986042C4AD0}"/>
              </a:ext>
            </a:extLst>
          </p:cNvPr>
          <p:cNvSpPr txBox="1"/>
          <p:nvPr userDrawn="1"/>
        </p:nvSpPr>
        <p:spPr>
          <a:xfrm>
            <a:off x="648000" y="1704286"/>
            <a:ext cx="4845657" cy="338554"/>
          </a:xfrm>
          <a:prstGeom prst="rect">
            <a:avLst/>
          </a:prstGeom>
          <a:noFill/>
        </p:spPr>
        <p:txBody>
          <a:bodyPr wrap="square" rtlCol="0">
            <a:spAutoFit/>
          </a:bodyPr>
          <a:lstStyle/>
          <a:p>
            <a:r>
              <a:rPr lang="en-GB" sz="1600" b="1" dirty="0"/>
              <a:t>Step 1</a:t>
            </a:r>
            <a:r>
              <a:rPr lang="en-GB" sz="1600" dirty="0"/>
              <a:t>: Insert icon. Select the ‘line’ versions.</a:t>
            </a:r>
          </a:p>
        </p:txBody>
      </p:sp>
      <p:sp>
        <p:nvSpPr>
          <p:cNvPr id="14" name="TextBox 13">
            <a:extLst>
              <a:ext uri="{FF2B5EF4-FFF2-40B4-BE49-F238E27FC236}">
                <a16:creationId xmlns:a16="http://schemas.microsoft.com/office/drawing/2014/main" id="{639A3C72-F447-4191-9824-AF3898E4D7A9}"/>
              </a:ext>
            </a:extLst>
          </p:cNvPr>
          <p:cNvSpPr txBox="1"/>
          <p:nvPr userDrawn="1"/>
        </p:nvSpPr>
        <p:spPr>
          <a:xfrm>
            <a:off x="6665833" y="1704286"/>
            <a:ext cx="4845657" cy="338554"/>
          </a:xfrm>
          <a:prstGeom prst="rect">
            <a:avLst/>
          </a:prstGeom>
          <a:noFill/>
        </p:spPr>
        <p:txBody>
          <a:bodyPr wrap="square" rtlCol="0">
            <a:spAutoFit/>
          </a:bodyPr>
          <a:lstStyle/>
          <a:p>
            <a:r>
              <a:rPr lang="en-GB" sz="1600" b="1" dirty="0"/>
              <a:t>Step 2</a:t>
            </a:r>
            <a:r>
              <a:rPr lang="en-GB" sz="1600" dirty="0"/>
              <a:t>: Choose the colour from the RJC palette.</a:t>
            </a:r>
          </a:p>
        </p:txBody>
      </p:sp>
      <p:sp>
        <p:nvSpPr>
          <p:cNvPr id="15" name="TextBox 14">
            <a:extLst>
              <a:ext uri="{FF2B5EF4-FFF2-40B4-BE49-F238E27FC236}">
                <a16:creationId xmlns:a16="http://schemas.microsoft.com/office/drawing/2014/main" id="{DB0DAB19-AFDD-4FEE-99C1-ADF64624E0DE}"/>
              </a:ext>
            </a:extLst>
          </p:cNvPr>
          <p:cNvSpPr txBox="1"/>
          <p:nvPr userDrawn="1"/>
        </p:nvSpPr>
        <p:spPr>
          <a:xfrm>
            <a:off x="9565714" y="3320807"/>
            <a:ext cx="2410234" cy="646331"/>
          </a:xfrm>
          <a:prstGeom prst="rect">
            <a:avLst/>
          </a:prstGeom>
          <a:solidFill>
            <a:schemeClr val="bg2"/>
          </a:solidFill>
        </p:spPr>
        <p:txBody>
          <a:bodyPr wrap="square" rtlCol="0" anchor="ctr">
            <a:spAutoFit/>
          </a:bodyPr>
          <a:lstStyle/>
          <a:p>
            <a:pPr algn="ctr"/>
            <a:r>
              <a:rPr lang="en-GB" sz="1200" dirty="0"/>
              <a:t>Any of these colours at the top. 100% (use the tints only when absolutely necessary).</a:t>
            </a:r>
          </a:p>
        </p:txBody>
      </p:sp>
      <p:cxnSp>
        <p:nvCxnSpPr>
          <p:cNvPr id="16" name="Straight Arrow Connector 15">
            <a:extLst>
              <a:ext uri="{FF2B5EF4-FFF2-40B4-BE49-F238E27FC236}">
                <a16:creationId xmlns:a16="http://schemas.microsoft.com/office/drawing/2014/main" id="{E1A954DC-C3DE-41EA-BF17-EFC4297B8F60}"/>
              </a:ext>
            </a:extLst>
          </p:cNvPr>
          <p:cNvCxnSpPr>
            <a:cxnSpLocks/>
          </p:cNvCxnSpPr>
          <p:nvPr userDrawn="1"/>
        </p:nvCxnSpPr>
        <p:spPr>
          <a:xfrm flipH="1" flipV="1">
            <a:off x="8910683" y="2895599"/>
            <a:ext cx="813889" cy="544287"/>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083BB0-1707-42C9-B847-1944CC799574}"/>
              </a:ext>
            </a:extLst>
          </p:cNvPr>
          <p:cNvSpPr txBox="1"/>
          <p:nvPr userDrawn="1"/>
        </p:nvSpPr>
        <p:spPr>
          <a:xfrm>
            <a:off x="973257" y="5016969"/>
            <a:ext cx="2410234" cy="461665"/>
          </a:xfrm>
          <a:prstGeom prst="rect">
            <a:avLst/>
          </a:prstGeom>
          <a:solidFill>
            <a:schemeClr val="bg2"/>
          </a:solidFill>
        </p:spPr>
        <p:txBody>
          <a:bodyPr wrap="square" rtlCol="0" anchor="ctr">
            <a:spAutoFit/>
          </a:bodyPr>
          <a:lstStyle/>
          <a:p>
            <a:pPr algn="ctr"/>
            <a:r>
              <a:rPr lang="en-GB" sz="1200" dirty="0"/>
              <a:t>Choose the ‘line’ version e.g. the thinner version of the icon</a:t>
            </a:r>
          </a:p>
        </p:txBody>
      </p:sp>
      <p:cxnSp>
        <p:nvCxnSpPr>
          <p:cNvPr id="18" name="Straight Arrow Connector 17">
            <a:extLst>
              <a:ext uri="{FF2B5EF4-FFF2-40B4-BE49-F238E27FC236}">
                <a16:creationId xmlns:a16="http://schemas.microsoft.com/office/drawing/2014/main" id="{3BDBC7FA-5D2C-476A-B23B-36045B6B7A22}"/>
              </a:ext>
            </a:extLst>
          </p:cNvPr>
          <p:cNvCxnSpPr>
            <a:cxnSpLocks/>
          </p:cNvCxnSpPr>
          <p:nvPr userDrawn="1"/>
        </p:nvCxnSpPr>
        <p:spPr>
          <a:xfrm flipV="1">
            <a:off x="3262917" y="4729472"/>
            <a:ext cx="783771" cy="51832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D9DC2E-33E8-40F6-BBF7-24638392361A}"/>
              </a:ext>
            </a:extLst>
          </p:cNvPr>
          <p:cNvSpPr txBox="1"/>
          <p:nvPr userDrawn="1"/>
        </p:nvSpPr>
        <p:spPr>
          <a:xfrm>
            <a:off x="3845392" y="2978221"/>
            <a:ext cx="1590208" cy="461665"/>
          </a:xfrm>
          <a:prstGeom prst="rect">
            <a:avLst/>
          </a:prstGeom>
          <a:solidFill>
            <a:schemeClr val="bg2"/>
          </a:solidFill>
        </p:spPr>
        <p:txBody>
          <a:bodyPr wrap="square" rtlCol="0" anchor="ctr">
            <a:spAutoFit/>
          </a:bodyPr>
          <a:lstStyle/>
          <a:p>
            <a:pPr algn="ctr"/>
            <a:r>
              <a:rPr lang="en-GB" sz="1200" dirty="0"/>
              <a:t>Choose ‘insert icon’ from the top menu</a:t>
            </a:r>
          </a:p>
        </p:txBody>
      </p:sp>
      <p:cxnSp>
        <p:nvCxnSpPr>
          <p:cNvPr id="20" name="Straight Arrow Connector 19">
            <a:extLst>
              <a:ext uri="{FF2B5EF4-FFF2-40B4-BE49-F238E27FC236}">
                <a16:creationId xmlns:a16="http://schemas.microsoft.com/office/drawing/2014/main" id="{B0B6438D-7343-436E-8545-501E12063F5B}"/>
              </a:ext>
            </a:extLst>
          </p:cNvPr>
          <p:cNvCxnSpPr>
            <a:cxnSpLocks/>
          </p:cNvCxnSpPr>
          <p:nvPr userDrawn="1"/>
        </p:nvCxnSpPr>
        <p:spPr>
          <a:xfrm flipH="1" flipV="1">
            <a:off x="3070829" y="2759281"/>
            <a:ext cx="906085" cy="34327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EE0737-97B5-4D1F-A75F-18AA3B024EBB}"/>
              </a:ext>
            </a:extLst>
          </p:cNvPr>
          <p:cNvSpPr txBox="1"/>
          <p:nvPr userDrawn="1"/>
        </p:nvSpPr>
        <p:spPr>
          <a:xfrm>
            <a:off x="8438130" y="4843744"/>
            <a:ext cx="2572883" cy="1015663"/>
          </a:xfrm>
          <a:prstGeom prst="rect">
            <a:avLst/>
          </a:prstGeom>
          <a:solidFill>
            <a:schemeClr val="bg2"/>
          </a:solidFill>
        </p:spPr>
        <p:txBody>
          <a:bodyPr wrap="square" rtlCol="0" anchor="ctr">
            <a:spAutoFit/>
          </a:bodyPr>
          <a:lstStyle/>
          <a:p>
            <a:r>
              <a:rPr lang="en-GB" sz="1200" dirty="0"/>
              <a:t>To add an icon – click on the whole box, then choose ‘insert icon’</a:t>
            </a:r>
          </a:p>
          <a:p>
            <a:r>
              <a:rPr lang="en-GB" sz="1200" dirty="0"/>
              <a:t>To change/replace an icon – click on the whole box, press ‘delete’, click on the whole box then choose ‘insert icon’</a:t>
            </a:r>
          </a:p>
        </p:txBody>
      </p:sp>
      <p:cxnSp>
        <p:nvCxnSpPr>
          <p:cNvPr id="22" name="Straight Arrow Connector 21">
            <a:extLst>
              <a:ext uri="{FF2B5EF4-FFF2-40B4-BE49-F238E27FC236}">
                <a16:creationId xmlns:a16="http://schemas.microsoft.com/office/drawing/2014/main" id="{95E1E479-22A2-47DE-86DD-5493F4E0E074}"/>
              </a:ext>
            </a:extLst>
          </p:cNvPr>
          <p:cNvCxnSpPr>
            <a:cxnSpLocks/>
          </p:cNvCxnSpPr>
          <p:nvPr userDrawn="1"/>
        </p:nvCxnSpPr>
        <p:spPr>
          <a:xfrm flipH="1" flipV="1">
            <a:off x="8019144" y="4403181"/>
            <a:ext cx="478970" cy="613788"/>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709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42CAB-6AD4-460E-9AED-BB973B1FA97E}"/>
              </a:ext>
            </a:extLst>
          </p:cNvPr>
          <p:cNvSpPr>
            <a:spLocks noGrp="1"/>
          </p:cNvSpPr>
          <p:nvPr>
            <p:ph type="title"/>
          </p:nvPr>
        </p:nvSpPr>
        <p:spPr>
          <a:xfrm>
            <a:off x="648000" y="648000"/>
            <a:ext cx="9067500" cy="1051560"/>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24583F2-2413-4B7D-9E8C-3D09519247F1}"/>
              </a:ext>
            </a:extLst>
          </p:cNvPr>
          <p:cNvSpPr>
            <a:spLocks noGrp="1"/>
          </p:cNvSpPr>
          <p:nvPr>
            <p:ph idx="1"/>
          </p:nvPr>
        </p:nvSpPr>
        <p:spPr>
          <a:xfrm>
            <a:off x="648000" y="1973580"/>
            <a:ext cx="9067500" cy="42516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a:extLst>
              <a:ext uri="{FF2B5EF4-FFF2-40B4-BE49-F238E27FC236}">
                <a16:creationId xmlns:a16="http://schemas.microsoft.com/office/drawing/2014/main" id="{953465AA-D72C-4336-A82E-84FA360B11ED}"/>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576402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 ivory">
    <p:bg>
      <p:bgPr>
        <a:solidFill>
          <a:schemeClr val="bg2"/>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06073C9-446E-47CC-9F9B-A84E29226C5B}"/>
              </a:ext>
            </a:extLst>
          </p:cNvPr>
          <p:cNvSpPr>
            <a:spLocks noGrp="1"/>
          </p:cNvSpPr>
          <p:nvPr>
            <p:ph type="title"/>
          </p:nvPr>
        </p:nvSpPr>
        <p:spPr>
          <a:xfrm>
            <a:off x="831850" y="1709739"/>
            <a:ext cx="3115310" cy="1719262"/>
          </a:xfrm>
        </p:spPr>
        <p:txBody>
          <a:bodyPr anchor="b"/>
          <a:lstStyle>
            <a:lvl1pPr>
              <a:defRPr sz="17000">
                <a:solidFill>
                  <a:schemeClr val="accent2"/>
                </a:solidFill>
              </a:defRPr>
            </a:lvl1pPr>
          </a:lstStyle>
          <a:p>
            <a:r>
              <a:rPr lang="en-US"/>
              <a:t>Click to edit Master title style</a:t>
            </a:r>
            <a:endParaRPr lang="en-GB" dirty="0"/>
          </a:p>
        </p:txBody>
      </p:sp>
      <p:sp>
        <p:nvSpPr>
          <p:cNvPr id="12" name="Text Placeholder 2">
            <a:extLst>
              <a:ext uri="{FF2B5EF4-FFF2-40B4-BE49-F238E27FC236}">
                <a16:creationId xmlns:a16="http://schemas.microsoft.com/office/drawing/2014/main" id="{9E83BB62-1570-421B-9F14-8C327B1EF725}"/>
              </a:ext>
            </a:extLst>
          </p:cNvPr>
          <p:cNvSpPr>
            <a:spLocks noGrp="1"/>
          </p:cNvSpPr>
          <p:nvPr>
            <p:ph type="body" idx="1"/>
          </p:nvPr>
        </p:nvSpPr>
        <p:spPr>
          <a:xfrm>
            <a:off x="831850" y="3268981"/>
            <a:ext cx="5980430" cy="1615440"/>
          </a:xfrm>
        </p:spPr>
        <p:txBody>
          <a:bodyPr/>
          <a:lstStyle>
            <a:lvl1pPr marL="0" indent="0">
              <a:buNone/>
              <a:defRPr sz="3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425154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 photo">
    <p:bg>
      <p:bgPr>
        <a:solidFill>
          <a:schemeClr val="tx2"/>
        </a:solidFill>
        <a:effectLst/>
      </p:bgPr>
    </p:bg>
    <p:spTree>
      <p:nvGrpSpPr>
        <p:cNvPr id="1" name=""/>
        <p:cNvGrpSpPr/>
        <p:nvPr/>
      </p:nvGrpSpPr>
      <p:grpSpPr>
        <a:xfrm>
          <a:off x="0" y="0"/>
          <a:ext cx="0" cy="0"/>
          <a:chOff x="0" y="0"/>
          <a:chExt cx="0" cy="0"/>
        </a:xfrm>
      </p:grpSpPr>
      <p:sp>
        <p:nvSpPr>
          <p:cNvPr id="4" name="Picture Placeholder 15">
            <a:extLst>
              <a:ext uri="{FF2B5EF4-FFF2-40B4-BE49-F238E27FC236}">
                <a16:creationId xmlns:a16="http://schemas.microsoft.com/office/drawing/2014/main" id="{324F9492-91E5-486D-9022-961EF6674D72}"/>
              </a:ext>
            </a:extLst>
          </p:cNvPr>
          <p:cNvSpPr>
            <a:spLocks noGrp="1"/>
          </p:cNvSpPr>
          <p:nvPr>
            <p:ph type="pic" sz="quarter" idx="14"/>
          </p:nvPr>
        </p:nvSpPr>
        <p:spPr>
          <a:xfrm>
            <a:off x="0" y="0"/>
            <a:ext cx="12192000" cy="6858000"/>
          </a:xfrm>
          <a:noFill/>
        </p:spPr>
        <p:txBody>
          <a:bodyPr anchor="ctr"/>
          <a:lstStyle>
            <a:lvl1pPr marL="0" indent="0" algn="ctr">
              <a:buNone/>
              <a:defRPr>
                <a:solidFill>
                  <a:schemeClr val="bg2"/>
                </a:solidFill>
              </a:defRPr>
            </a:lvl1pPr>
          </a:lstStyle>
          <a:p>
            <a:r>
              <a:rPr lang="en-US"/>
              <a:t>Click icon to add picture</a:t>
            </a:r>
            <a:endParaRPr lang="en-GB"/>
          </a:p>
        </p:txBody>
      </p:sp>
      <p:sp>
        <p:nvSpPr>
          <p:cNvPr id="5" name="Title 1">
            <a:extLst>
              <a:ext uri="{FF2B5EF4-FFF2-40B4-BE49-F238E27FC236}">
                <a16:creationId xmlns:a16="http://schemas.microsoft.com/office/drawing/2014/main" id="{E60EE5B4-61A2-497E-8309-0343C928444A}"/>
              </a:ext>
            </a:extLst>
          </p:cNvPr>
          <p:cNvSpPr>
            <a:spLocks noGrp="1"/>
          </p:cNvSpPr>
          <p:nvPr>
            <p:ph type="title"/>
          </p:nvPr>
        </p:nvSpPr>
        <p:spPr>
          <a:xfrm>
            <a:off x="831850" y="1709739"/>
            <a:ext cx="3115310" cy="1719262"/>
          </a:xfrm>
        </p:spPr>
        <p:txBody>
          <a:bodyPr anchor="b"/>
          <a:lstStyle>
            <a:lvl1pPr>
              <a:defRPr sz="17000">
                <a:solidFill>
                  <a:schemeClr val="bg2"/>
                </a:solidFill>
              </a:defRPr>
            </a:lvl1pPr>
          </a:lstStyle>
          <a:p>
            <a:r>
              <a:rPr lang="en-US"/>
              <a:t>Click to edit Master title style</a:t>
            </a:r>
            <a:endParaRPr lang="en-GB" dirty="0"/>
          </a:p>
        </p:txBody>
      </p:sp>
      <p:sp>
        <p:nvSpPr>
          <p:cNvPr id="6" name="Text Placeholder 2">
            <a:extLst>
              <a:ext uri="{FF2B5EF4-FFF2-40B4-BE49-F238E27FC236}">
                <a16:creationId xmlns:a16="http://schemas.microsoft.com/office/drawing/2014/main" id="{88D86893-81C7-47D0-BBFF-4FB0E1434D07}"/>
              </a:ext>
            </a:extLst>
          </p:cNvPr>
          <p:cNvSpPr>
            <a:spLocks noGrp="1"/>
          </p:cNvSpPr>
          <p:nvPr>
            <p:ph type="body" idx="1"/>
          </p:nvPr>
        </p:nvSpPr>
        <p:spPr>
          <a:xfrm>
            <a:off x="831850" y="3268981"/>
            <a:ext cx="5980430" cy="1615440"/>
          </a:xfrm>
        </p:spPr>
        <p:txBody>
          <a:bodyPr/>
          <a:lstStyle>
            <a:lvl1pPr marL="0" indent="0">
              <a:buNone/>
              <a:defRPr sz="36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TextBox 6">
            <a:extLst>
              <a:ext uri="{FF2B5EF4-FFF2-40B4-BE49-F238E27FC236}">
                <a16:creationId xmlns:a16="http://schemas.microsoft.com/office/drawing/2014/main" id="{CCEEC699-2E83-4A2A-9D87-4AC175CB465F}"/>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bg2"/>
                </a:solidFill>
              </a:rPr>
              <a:t>© 2021 Responsible Jewellery Council. All rights reserved. www.responsiblejewellery.com</a:t>
            </a:r>
          </a:p>
        </p:txBody>
      </p:sp>
    </p:spTree>
    <p:extLst>
      <p:ext uri="{BB962C8B-B14F-4D97-AF65-F5344CB8AC3E}">
        <p14:creationId xmlns:p14="http://schemas.microsoft.com/office/powerpoint/2010/main" val="205173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C36D4-BB09-4226-975D-929818774A63}"/>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4C3FFA72-E27A-4FB6-9D31-5F2CC91B0611}"/>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567668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53116-F11F-4098-8C31-83E16B62632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6126B7F-2600-456F-8398-D70725293C1D}"/>
              </a:ext>
            </a:extLst>
          </p:cNvPr>
          <p:cNvSpPr>
            <a:spLocks noGrp="1"/>
          </p:cNvSpPr>
          <p:nvPr>
            <p:ph sz="half" idx="1"/>
          </p:nvPr>
        </p:nvSpPr>
        <p:spPr>
          <a:xfrm>
            <a:off x="648000" y="1981200"/>
            <a:ext cx="5040000" cy="42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0015AF58-2214-4E73-A32F-62AE19882E96}"/>
              </a:ext>
            </a:extLst>
          </p:cNvPr>
          <p:cNvSpPr>
            <a:spLocks noGrp="1"/>
          </p:cNvSpPr>
          <p:nvPr>
            <p:ph sz="half" idx="2"/>
          </p:nvPr>
        </p:nvSpPr>
        <p:spPr>
          <a:xfrm>
            <a:off x="6504000" y="1981200"/>
            <a:ext cx="5040000" cy="42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ABE745C9-4BC1-4938-9539-73E48D7B8D40}"/>
              </a:ext>
            </a:extLst>
          </p:cNvPr>
          <p:cNvSpPr>
            <a:spLocks noGrp="1"/>
          </p:cNvSpPr>
          <p:nvPr>
            <p:ph type="sldNum" sz="quarter" idx="10"/>
          </p:nvPr>
        </p:nvSpPr>
        <p:spPr/>
        <p:txBody>
          <a:bodyPr/>
          <a:lstStyle/>
          <a:p>
            <a:fld id="{3AC761A6-5F81-41BB-AD0A-03D4E04D9C87}" type="slidenum">
              <a:rPr lang="en-GB" noProof="0" smtClean="0"/>
              <a:pPr/>
              <a:t>‹#›</a:t>
            </a:fld>
            <a:endParaRPr lang="en-GB" noProof="0"/>
          </a:p>
        </p:txBody>
      </p:sp>
    </p:spTree>
    <p:extLst>
      <p:ext uri="{BB962C8B-B14F-4D97-AF65-F5344CB8AC3E}">
        <p14:creationId xmlns:p14="http://schemas.microsoft.com/office/powerpoint/2010/main" val="233834925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9EDA2B-E72B-4A77-AD11-A8B80E130A84}"/>
              </a:ext>
            </a:extLst>
          </p:cNvPr>
          <p:cNvSpPr>
            <a:spLocks noGrp="1"/>
          </p:cNvSpPr>
          <p:nvPr>
            <p:ph type="title"/>
          </p:nvPr>
        </p:nvSpPr>
        <p:spPr>
          <a:xfrm>
            <a:off x="648000" y="648000"/>
            <a:ext cx="10896000" cy="1051560"/>
          </a:xfrm>
          <a:prstGeom prst="rect">
            <a:avLst/>
          </a:prstGeom>
        </p:spPr>
        <p:txBody>
          <a:bodyPr vert="horz" lIns="91440" tIns="45720" rIns="91440" bIns="45720" rtlCol="0" anchor="t">
            <a:noAutofit/>
          </a:bodyPr>
          <a:lstStyle/>
          <a:p>
            <a:r>
              <a:rPr lang="en-US" noProof="0"/>
              <a:t>Click to edit Master title style</a:t>
            </a:r>
            <a:endParaRPr lang="en-GB" noProof="0" dirty="0"/>
          </a:p>
        </p:txBody>
      </p:sp>
      <p:sp>
        <p:nvSpPr>
          <p:cNvPr id="3" name="Text Placeholder 2">
            <a:extLst>
              <a:ext uri="{FF2B5EF4-FFF2-40B4-BE49-F238E27FC236}">
                <a16:creationId xmlns:a16="http://schemas.microsoft.com/office/drawing/2014/main" id="{7805082A-FF46-4EBB-BC48-DF6B10111327}"/>
              </a:ext>
            </a:extLst>
          </p:cNvPr>
          <p:cNvSpPr>
            <a:spLocks noGrp="1"/>
          </p:cNvSpPr>
          <p:nvPr>
            <p:ph type="body" idx="1"/>
          </p:nvPr>
        </p:nvSpPr>
        <p:spPr>
          <a:xfrm>
            <a:off x="648000" y="1973580"/>
            <a:ext cx="10896000" cy="425166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Slide Number Placeholder 5">
            <a:extLst>
              <a:ext uri="{FF2B5EF4-FFF2-40B4-BE49-F238E27FC236}">
                <a16:creationId xmlns:a16="http://schemas.microsoft.com/office/drawing/2014/main" id="{E903F109-8BC5-49D7-B36C-7CCA6205BD80}"/>
              </a:ext>
            </a:extLst>
          </p:cNvPr>
          <p:cNvSpPr>
            <a:spLocks noGrp="1"/>
          </p:cNvSpPr>
          <p:nvPr>
            <p:ph type="sldNum" sz="quarter" idx="4"/>
          </p:nvPr>
        </p:nvSpPr>
        <p:spPr>
          <a:xfrm>
            <a:off x="8793480" y="6465436"/>
            <a:ext cx="2743200" cy="222215"/>
          </a:xfrm>
          <a:prstGeom prst="rect">
            <a:avLst/>
          </a:prstGeom>
        </p:spPr>
        <p:txBody>
          <a:bodyPr vert="horz" lIns="91440" tIns="45720" rIns="91440" bIns="45720" rtlCol="0" anchor="b">
            <a:noAutofit/>
          </a:bodyPr>
          <a:lstStyle>
            <a:lvl1pPr algn="r">
              <a:lnSpc>
                <a:spcPct val="100000"/>
              </a:lnSpc>
              <a:spcBef>
                <a:spcPts val="0"/>
              </a:spcBef>
              <a:defRPr sz="1200">
                <a:solidFill>
                  <a:schemeClr val="tx1"/>
                </a:solidFill>
              </a:defRPr>
            </a:lvl1pPr>
          </a:lstStyle>
          <a:p>
            <a:fld id="{3AC761A6-5F81-41BB-AD0A-03D4E04D9C87}" type="slidenum">
              <a:rPr lang="en-GB" smtClean="0"/>
              <a:pPr/>
              <a:t>‹#›</a:t>
            </a:fld>
            <a:endParaRPr lang="en-GB"/>
          </a:p>
        </p:txBody>
      </p:sp>
      <p:sp>
        <p:nvSpPr>
          <p:cNvPr id="11" name="TextBox 10">
            <a:extLst>
              <a:ext uri="{FF2B5EF4-FFF2-40B4-BE49-F238E27FC236}">
                <a16:creationId xmlns:a16="http://schemas.microsoft.com/office/drawing/2014/main" id="{76144D71-0A75-41CF-9236-DDD27BC16B46}"/>
              </a:ext>
            </a:extLst>
          </p:cNvPr>
          <p:cNvSpPr txBox="1"/>
          <p:nvPr userDrawn="1"/>
        </p:nvSpPr>
        <p:spPr>
          <a:xfrm>
            <a:off x="655320" y="6461491"/>
            <a:ext cx="6736080" cy="222215"/>
          </a:xfrm>
          <a:prstGeom prst="rect">
            <a:avLst/>
          </a:prstGeom>
          <a:noFill/>
        </p:spPr>
        <p:txBody>
          <a:bodyPr wrap="square" rtlCol="0" anchor="b">
            <a:noAutofit/>
          </a:bodyPr>
          <a:lstStyle/>
          <a:p>
            <a:r>
              <a:rPr lang="en-GB" sz="900" dirty="0">
                <a:solidFill>
                  <a:schemeClr val="tx1"/>
                </a:solidFill>
              </a:rPr>
              <a:t>© 2021 Responsible Jewellery Council. All rights reserved. www.responsiblejewellery.com</a:t>
            </a:r>
          </a:p>
        </p:txBody>
      </p:sp>
    </p:spTree>
    <p:extLst>
      <p:ext uri="{BB962C8B-B14F-4D97-AF65-F5344CB8AC3E}">
        <p14:creationId xmlns:p14="http://schemas.microsoft.com/office/powerpoint/2010/main" val="3415652263"/>
      </p:ext>
    </p:extLst>
  </p:cSld>
  <p:clrMap bg1="lt1" tx1="dk1" bg2="lt2" tx2="dk2" accent1="accent1" accent2="accent2" accent3="accent3" accent4="accent4" accent5="accent5" accent6="accent6" hlink="hlink" folHlink="folHlink"/>
  <p:sldLayoutIdLst>
    <p:sldLayoutId id="2147483649" r:id="rId1"/>
    <p:sldLayoutId id="2147483693" r:id="rId2"/>
    <p:sldLayoutId id="2147483707" r:id="rId3"/>
    <p:sldLayoutId id="2147483708" r:id="rId4"/>
    <p:sldLayoutId id="2147483650" r:id="rId5"/>
    <p:sldLayoutId id="2147483651" r:id="rId6"/>
    <p:sldLayoutId id="2147483694" r:id="rId7"/>
    <p:sldLayoutId id="2147483672" r:id="rId8"/>
    <p:sldLayoutId id="2147483652" r:id="rId9"/>
    <p:sldLayoutId id="2147483699" r:id="rId10"/>
    <p:sldLayoutId id="2147483654" r:id="rId11"/>
    <p:sldLayoutId id="2147483655" r:id="rId12"/>
    <p:sldLayoutId id="2147483686" r:id="rId13"/>
    <p:sldLayoutId id="2147483688" r:id="rId14"/>
    <p:sldLayoutId id="2147483657" r:id="rId15"/>
    <p:sldLayoutId id="2147483685" r:id="rId16"/>
    <p:sldLayoutId id="2147483700" r:id="rId17"/>
    <p:sldLayoutId id="2147483701" r:id="rId18"/>
    <p:sldLayoutId id="2147483690" r:id="rId19"/>
    <p:sldLayoutId id="2147483687" r:id="rId20"/>
    <p:sldLayoutId id="2147483689" r:id="rId21"/>
    <p:sldLayoutId id="2147483697" r:id="rId22"/>
    <p:sldLayoutId id="2147483709" r:id="rId23"/>
    <p:sldLayoutId id="2147483705" r:id="rId24"/>
    <p:sldLayoutId id="2147483695" r:id="rId25"/>
    <p:sldLayoutId id="2147483696" r:id="rId26"/>
    <p:sldLayoutId id="2147483711" r:id="rId27"/>
    <p:sldLayoutId id="2147483684" r:id="rId28"/>
    <p:sldLayoutId id="2147483681" r:id="rId29"/>
    <p:sldLayoutId id="2147483710" r:id="rId30"/>
    <p:sldLayoutId id="2147483680" r:id="rId31"/>
    <p:sldLayoutId id="2147483682" r:id="rId32"/>
    <p:sldLayoutId id="2147483679" r:id="rId33"/>
    <p:sldLayoutId id="2147483678" r:id="rId34"/>
    <p:sldLayoutId id="2147483677" r:id="rId35"/>
    <p:sldLayoutId id="2147483676" r:id="rId36"/>
    <p:sldLayoutId id="2147483698" r:id="rId37"/>
    <p:sldLayoutId id="2147483706" r:id="rId38"/>
    <p:sldLayoutId id="2147483702" r:id="rId39"/>
    <p:sldLayoutId id="2147483703" r:id="rId40"/>
  </p:sldLayoutIdLst>
  <p:hf hdr="0" ftr="0" dt="0"/>
  <p:txStyles>
    <p:titleStyle>
      <a:lvl1pPr algn="l" defTabSz="914400" rtl="0" eaLnBrk="1" latinLnBrk="0" hangingPunct="1">
        <a:lnSpc>
          <a:spcPct val="100000"/>
        </a:lnSpc>
        <a:spcBef>
          <a:spcPts val="0"/>
        </a:spcBef>
        <a:buNone/>
        <a:defRPr sz="40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1pPr>
      <a:lvl2pPr marL="6858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s://www.responsiblejewellery.com/support/cop-2019-walkthrough/provision-07/"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www.responsiblejewellery.com/create-beautiful"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mneguidelines.oecd.org/mining.htm" TargetMode="External"/><Relationship Id="rId2" Type="http://schemas.openxmlformats.org/officeDocument/2006/relationships/hyperlink" Target="https://europeanpartnership-responsibleminerals.eu/cms/view/53243031/how-to-implement-the-five-step-oecd-due-diligence-guidance" TargetMode="External"/><Relationship Id="rId1" Type="http://schemas.openxmlformats.org/officeDocument/2006/relationships/slideLayout" Target="../slideLayouts/slideLayout5.xml"/><Relationship Id="rId4" Type="http://schemas.openxmlformats.org/officeDocument/2006/relationships/hyperlink" Target="https://ec.europa.eu/growth/sectors/raw-materials/due-diligence-ready_en"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5.xml"/><Relationship Id="rId4" Type="http://schemas.openxmlformats.org/officeDocument/2006/relationships/image" Target="../media/image9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image" Target="../media/image111.jpg"/><Relationship Id="rId3" Type="http://schemas.openxmlformats.org/officeDocument/2006/relationships/image" Target="../media/image106.jpg"/><Relationship Id="rId7" Type="http://schemas.openxmlformats.org/officeDocument/2006/relationships/image" Target="../media/image110.jpg"/><Relationship Id="rId2" Type="http://schemas.openxmlformats.org/officeDocument/2006/relationships/image" Target="../media/image7.jpg"/><Relationship Id="rId1" Type="http://schemas.openxmlformats.org/officeDocument/2006/relationships/slideLayout" Target="../slideLayouts/slideLayout15.xml"/><Relationship Id="rId6" Type="http://schemas.openxmlformats.org/officeDocument/2006/relationships/image" Target="../media/image109.jpg"/><Relationship Id="rId5" Type="http://schemas.openxmlformats.org/officeDocument/2006/relationships/image" Target="../media/image108.jpg"/><Relationship Id="rId4" Type="http://schemas.openxmlformats.org/officeDocument/2006/relationships/image" Target="../media/image107.jpg"/><Relationship Id="rId9" Type="http://schemas.openxmlformats.org/officeDocument/2006/relationships/image" Target="../media/image112.jp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3.jp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hyperlink" Target="http://responsiblejewellery.com/sdg-taskforce/" TargetMode="Externa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slideLayout" Target="../slideLayouts/slideLayout20.xml"/><Relationship Id="rId1" Type="http://schemas.openxmlformats.org/officeDocument/2006/relationships/video" Target="https://www.youtube.com/embed/kK2Hz3AbEEY?feature=oembed" TargetMode="External"/><Relationship Id="rId4" Type="http://schemas.openxmlformats.org/officeDocument/2006/relationships/hyperlink" Target="https://youtu.be/kK2Hz3AbEEY"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7E63D47-7B3F-4901-AD19-61997177C81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974" b="974"/>
          <a:stretch/>
        </p:blipFill>
        <p:spPr>
          <a:xfrm flipH="1">
            <a:off x="629962" y="1463675"/>
            <a:ext cx="7272613" cy="4757738"/>
          </a:xfrm>
        </p:spPr>
      </p:pic>
      <p:grpSp>
        <p:nvGrpSpPr>
          <p:cNvPr id="4" name="Group 3">
            <a:extLst>
              <a:ext uri="{FF2B5EF4-FFF2-40B4-BE49-F238E27FC236}">
                <a16:creationId xmlns:a16="http://schemas.microsoft.com/office/drawing/2014/main" id="{E4A18676-5AD6-4EB1-A0A4-14A26BFD993F}"/>
              </a:ext>
            </a:extLst>
          </p:cNvPr>
          <p:cNvGrpSpPr/>
          <p:nvPr/>
        </p:nvGrpSpPr>
        <p:grpSpPr>
          <a:xfrm>
            <a:off x="6560820" y="636359"/>
            <a:ext cx="5001218" cy="3958501"/>
            <a:chOff x="6096000" y="636359"/>
            <a:chExt cx="5600151" cy="4215578"/>
          </a:xfrm>
        </p:grpSpPr>
        <p:sp>
          <p:nvSpPr>
            <p:cNvPr id="5" name="Rectangle 4">
              <a:extLst>
                <a:ext uri="{FF2B5EF4-FFF2-40B4-BE49-F238E27FC236}">
                  <a16:creationId xmlns:a16="http://schemas.microsoft.com/office/drawing/2014/main" id="{D286D20F-D0ED-4567-BC45-686FC902790B}"/>
                </a:ext>
              </a:extLst>
            </p:cNvPr>
            <p:cNvSpPr/>
            <p:nvPr userDrawn="1"/>
          </p:nvSpPr>
          <p:spPr>
            <a:xfrm>
              <a:off x="6096000" y="636359"/>
              <a:ext cx="5600151" cy="42155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solidFill>
              </a:endParaRPr>
            </a:p>
          </p:txBody>
        </p:sp>
        <p:cxnSp>
          <p:nvCxnSpPr>
            <p:cNvPr id="6" name="Straight Connector 5">
              <a:extLst>
                <a:ext uri="{FF2B5EF4-FFF2-40B4-BE49-F238E27FC236}">
                  <a16:creationId xmlns:a16="http://schemas.microsoft.com/office/drawing/2014/main" id="{73B7C443-5BC8-4731-B198-0CD717BF8160}"/>
                </a:ext>
              </a:extLst>
            </p:cNvPr>
            <p:cNvCxnSpPr/>
            <p:nvPr userDrawn="1"/>
          </p:nvCxnSpPr>
          <p:spPr>
            <a:xfrm>
              <a:off x="6551265" y="4443355"/>
              <a:ext cx="720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Title 6">
            <a:extLst>
              <a:ext uri="{FF2B5EF4-FFF2-40B4-BE49-F238E27FC236}">
                <a16:creationId xmlns:a16="http://schemas.microsoft.com/office/drawing/2014/main" id="{0B1FD240-8A7A-4A02-9067-8089E024AF5C}"/>
              </a:ext>
            </a:extLst>
          </p:cNvPr>
          <p:cNvSpPr>
            <a:spLocks noGrp="1"/>
          </p:cNvSpPr>
          <p:nvPr>
            <p:ph type="ctrTitle"/>
          </p:nvPr>
        </p:nvSpPr>
        <p:spPr/>
        <p:txBody>
          <a:bodyPr/>
          <a:lstStyle/>
          <a:p>
            <a:r>
              <a:rPr lang="en-GB" dirty="0"/>
              <a:t>[Member Name]</a:t>
            </a:r>
          </a:p>
        </p:txBody>
      </p:sp>
      <p:sp>
        <p:nvSpPr>
          <p:cNvPr id="8" name="Subtitle 7">
            <a:extLst>
              <a:ext uri="{FF2B5EF4-FFF2-40B4-BE49-F238E27FC236}">
                <a16:creationId xmlns:a16="http://schemas.microsoft.com/office/drawing/2014/main" id="{A6BF1975-968A-439B-B94B-078E8E27430E}"/>
              </a:ext>
            </a:extLst>
          </p:cNvPr>
          <p:cNvSpPr>
            <a:spLocks noGrp="1"/>
          </p:cNvSpPr>
          <p:nvPr>
            <p:ph type="subTitle" idx="1"/>
          </p:nvPr>
        </p:nvSpPr>
        <p:spPr/>
        <p:txBody>
          <a:bodyPr/>
          <a:lstStyle/>
          <a:p>
            <a:r>
              <a:rPr lang="en-GB" dirty="0"/>
              <a:t>Implementing RJC Requirements </a:t>
            </a:r>
            <a:br>
              <a:rPr lang="en-GB" dirty="0"/>
            </a:br>
            <a:r>
              <a:rPr lang="en-GB" dirty="0"/>
              <a:t>for Due Diligence</a:t>
            </a:r>
          </a:p>
        </p:txBody>
      </p:sp>
    </p:spTree>
    <p:extLst>
      <p:ext uri="{BB962C8B-B14F-4D97-AF65-F5344CB8AC3E}">
        <p14:creationId xmlns:p14="http://schemas.microsoft.com/office/powerpoint/2010/main" val="3809105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E2C0E-6C92-41D0-9477-AF6AEA659D52}"/>
              </a:ext>
            </a:extLst>
          </p:cNvPr>
          <p:cNvSpPr>
            <a:spLocks noGrp="1"/>
          </p:cNvSpPr>
          <p:nvPr>
            <p:ph type="title"/>
          </p:nvPr>
        </p:nvSpPr>
        <p:spPr>
          <a:xfrm>
            <a:off x="648000" y="648000"/>
            <a:ext cx="5752800" cy="1051560"/>
          </a:xfrm>
        </p:spPr>
        <p:txBody>
          <a:bodyPr/>
          <a:lstStyle/>
          <a:p>
            <a:r>
              <a:rPr lang="en-GB" dirty="0"/>
              <a:t>Information you can provide to your customers</a:t>
            </a:r>
          </a:p>
        </p:txBody>
      </p:sp>
      <p:sp>
        <p:nvSpPr>
          <p:cNvPr id="3" name="Content Placeholder 2">
            <a:extLst>
              <a:ext uri="{FF2B5EF4-FFF2-40B4-BE49-F238E27FC236}">
                <a16:creationId xmlns:a16="http://schemas.microsoft.com/office/drawing/2014/main" id="{CB18AF1F-2042-4414-BF7F-609ACEAFC89C}"/>
              </a:ext>
            </a:extLst>
          </p:cNvPr>
          <p:cNvSpPr>
            <a:spLocks noGrp="1"/>
          </p:cNvSpPr>
          <p:nvPr>
            <p:ph idx="1"/>
          </p:nvPr>
        </p:nvSpPr>
        <p:spPr>
          <a:xfrm>
            <a:off x="648000" y="2186940"/>
            <a:ext cx="9067500" cy="4038300"/>
          </a:xfrm>
        </p:spPr>
        <p:txBody>
          <a:bodyPr/>
          <a:lstStyle/>
          <a:p>
            <a:r>
              <a:rPr lang="en-GB" dirty="0"/>
              <a:t>Business structure and registration documents.  </a:t>
            </a:r>
          </a:p>
          <a:p>
            <a:r>
              <a:rPr lang="en-GB" dirty="0"/>
              <a:t>Completed KYC questionnaires    </a:t>
            </a:r>
          </a:p>
          <a:p>
            <a:r>
              <a:rPr lang="en-GB" dirty="0"/>
              <a:t>Records of checks against relevant government lists for individuals or organisations implicated in money laundering, fraud or involvement with prohibited organisations and/or those financing conflict. </a:t>
            </a:r>
          </a:p>
          <a:p>
            <a:r>
              <a:rPr lang="en-GB" dirty="0"/>
              <a:t>Copies of official government issued identification (e.g. personal identification documents for individuals and business licences, registration of tax ID number for companies).</a:t>
            </a:r>
          </a:p>
          <a:p>
            <a:r>
              <a:rPr lang="en-GB" dirty="0"/>
              <a:t>Invoices and sales documentation. </a:t>
            </a:r>
          </a:p>
          <a:p>
            <a:r>
              <a:rPr lang="en-GB" dirty="0"/>
              <a:t>Other inventory documentation. </a:t>
            </a:r>
          </a:p>
          <a:p>
            <a:r>
              <a:rPr lang="en-GB" dirty="0"/>
              <a:t>Gemmological laboratory reports and/or certificates (polished stones only).</a:t>
            </a:r>
          </a:p>
        </p:txBody>
      </p:sp>
      <p:sp>
        <p:nvSpPr>
          <p:cNvPr id="4" name="Slide Number Placeholder 3">
            <a:extLst>
              <a:ext uri="{FF2B5EF4-FFF2-40B4-BE49-F238E27FC236}">
                <a16:creationId xmlns:a16="http://schemas.microsoft.com/office/drawing/2014/main" id="{8BE20C96-5CBC-491F-A917-F0914BB662C6}"/>
              </a:ext>
            </a:extLst>
          </p:cNvPr>
          <p:cNvSpPr>
            <a:spLocks noGrp="1"/>
          </p:cNvSpPr>
          <p:nvPr>
            <p:ph type="sldNum" sz="quarter" idx="10"/>
          </p:nvPr>
        </p:nvSpPr>
        <p:spPr/>
        <p:txBody>
          <a:bodyPr/>
          <a:lstStyle/>
          <a:p>
            <a:fld id="{3AC761A6-5F81-41BB-AD0A-03D4E04D9C87}" type="slidenum">
              <a:rPr lang="en-GB" noProof="0" smtClean="0"/>
              <a:pPr/>
              <a:t>10</a:t>
            </a:fld>
            <a:endParaRPr lang="en-GB" noProof="0"/>
          </a:p>
        </p:txBody>
      </p:sp>
    </p:spTree>
    <p:extLst>
      <p:ext uri="{BB962C8B-B14F-4D97-AF65-F5344CB8AC3E}">
        <p14:creationId xmlns:p14="http://schemas.microsoft.com/office/powerpoint/2010/main" val="2415770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8C4AA-C0DC-44CB-9707-81190D5BD4B0}"/>
              </a:ext>
            </a:extLst>
          </p:cNvPr>
          <p:cNvSpPr>
            <a:spLocks noGrp="1"/>
          </p:cNvSpPr>
          <p:nvPr>
            <p:ph type="title"/>
          </p:nvPr>
        </p:nvSpPr>
        <p:spPr/>
        <p:txBody>
          <a:bodyPr/>
          <a:lstStyle/>
          <a:p>
            <a:r>
              <a:rPr lang="en-GB" dirty="0"/>
              <a:t>Information you can provide and request</a:t>
            </a:r>
            <a:br>
              <a:rPr lang="en-GB" dirty="0"/>
            </a:br>
            <a:r>
              <a:rPr lang="en-GB" dirty="0"/>
              <a:t>from your suppliers</a:t>
            </a:r>
          </a:p>
        </p:txBody>
      </p:sp>
      <p:sp>
        <p:nvSpPr>
          <p:cNvPr id="3" name="Content Placeholder 2">
            <a:extLst>
              <a:ext uri="{FF2B5EF4-FFF2-40B4-BE49-F238E27FC236}">
                <a16:creationId xmlns:a16="http://schemas.microsoft.com/office/drawing/2014/main" id="{50432134-6277-433C-AB2B-720A4B8E1E32}"/>
              </a:ext>
            </a:extLst>
          </p:cNvPr>
          <p:cNvSpPr>
            <a:spLocks noGrp="1"/>
          </p:cNvSpPr>
          <p:nvPr>
            <p:ph sz="half" idx="1"/>
          </p:nvPr>
        </p:nvSpPr>
        <p:spPr>
          <a:xfrm>
            <a:off x="648000" y="2171700"/>
            <a:ext cx="3870660" cy="4038300"/>
          </a:xfrm>
        </p:spPr>
        <p:txBody>
          <a:bodyPr/>
          <a:lstStyle/>
          <a:p>
            <a:pPr marL="0" indent="0">
              <a:lnSpc>
                <a:spcPct val="114000"/>
              </a:lnSpc>
              <a:buNone/>
            </a:pPr>
            <a:r>
              <a:rPr lang="en-GB" dirty="0"/>
              <a:t>You should be looking to identify the furthest upstream source of diamonds/coloured gemstones in your supply chain (i.e. the mine of origin and producing company if possible, otherwise the furthest upstream entity). </a:t>
            </a:r>
          </a:p>
          <a:p>
            <a:pPr marL="0" indent="0">
              <a:lnSpc>
                <a:spcPct val="114000"/>
              </a:lnSpc>
              <a:buNone/>
            </a:pPr>
            <a:r>
              <a:rPr lang="en-GB" dirty="0"/>
              <a:t>Upstream actors that sell rough diamonds/coloured gemstones from mixed sources should provide as much information as possible to buyers (e.g. a list of the mines, companies, areas/countries of origin, supported by some of the documentation shown above where available).</a:t>
            </a:r>
          </a:p>
        </p:txBody>
      </p:sp>
      <p:sp>
        <p:nvSpPr>
          <p:cNvPr id="4" name="Content Placeholder 3">
            <a:extLst>
              <a:ext uri="{FF2B5EF4-FFF2-40B4-BE49-F238E27FC236}">
                <a16:creationId xmlns:a16="http://schemas.microsoft.com/office/drawing/2014/main" id="{272B7DD5-0B21-45D6-9A75-50873A8281DE}"/>
              </a:ext>
            </a:extLst>
          </p:cNvPr>
          <p:cNvSpPr>
            <a:spLocks noGrp="1"/>
          </p:cNvSpPr>
          <p:nvPr>
            <p:ph sz="half" idx="2"/>
          </p:nvPr>
        </p:nvSpPr>
        <p:spPr>
          <a:xfrm>
            <a:off x="5036820" y="2171700"/>
            <a:ext cx="6507180" cy="4038300"/>
          </a:xfrm>
        </p:spPr>
        <p:txBody>
          <a:bodyPr/>
          <a:lstStyle/>
          <a:p>
            <a:r>
              <a:rPr lang="en-GB" dirty="0"/>
              <a:t>Invoices and sales documentation</a:t>
            </a:r>
          </a:p>
          <a:p>
            <a:r>
              <a:rPr lang="en-GB" dirty="0"/>
              <a:t>Other inventory documentation</a:t>
            </a:r>
          </a:p>
          <a:p>
            <a:r>
              <a:rPr lang="en-GB" dirty="0"/>
              <a:t>Gemmological laboratory reports and/or certificates (polished stones only)</a:t>
            </a:r>
          </a:p>
          <a:p>
            <a:r>
              <a:rPr lang="en-GB" dirty="0"/>
              <a:t>Mining licences</a:t>
            </a:r>
          </a:p>
          <a:p>
            <a:r>
              <a:rPr lang="en-GB" dirty="0"/>
              <a:t>Transport documentation (per parcel/consignment) (optional if purchasing from ASM)</a:t>
            </a:r>
          </a:p>
          <a:p>
            <a:r>
              <a:rPr lang="en-GB" dirty="0"/>
              <a:t>Evidence of participation in relevant responsible sourcing initiatives (optional if purchasing from ASM)</a:t>
            </a:r>
          </a:p>
          <a:p>
            <a:r>
              <a:rPr lang="en-GB" dirty="0"/>
              <a:t>Some/all of the above from miners</a:t>
            </a:r>
          </a:p>
          <a:p>
            <a:r>
              <a:rPr lang="en-GB" dirty="0"/>
              <a:t>Official country of origin certificate/KPCS certificate (available to importers) </a:t>
            </a:r>
          </a:p>
          <a:p>
            <a:r>
              <a:rPr lang="en-GB" dirty="0"/>
              <a:t>Exporter records (per parcel/consignment)</a:t>
            </a:r>
          </a:p>
          <a:p>
            <a:r>
              <a:rPr lang="en-GB" dirty="0"/>
              <a:t>Contract and/or invoices showing mine and/or company name of furthest upstream supplier (per parcel/consignment)</a:t>
            </a:r>
          </a:p>
        </p:txBody>
      </p:sp>
      <p:sp>
        <p:nvSpPr>
          <p:cNvPr id="5" name="Slide Number Placeholder 4">
            <a:extLst>
              <a:ext uri="{FF2B5EF4-FFF2-40B4-BE49-F238E27FC236}">
                <a16:creationId xmlns:a16="http://schemas.microsoft.com/office/drawing/2014/main" id="{75597612-F211-46A7-ABCF-E39FDD6C5B14}"/>
              </a:ext>
            </a:extLst>
          </p:cNvPr>
          <p:cNvSpPr>
            <a:spLocks noGrp="1"/>
          </p:cNvSpPr>
          <p:nvPr>
            <p:ph type="sldNum" sz="quarter" idx="10"/>
          </p:nvPr>
        </p:nvSpPr>
        <p:spPr/>
        <p:txBody>
          <a:bodyPr/>
          <a:lstStyle/>
          <a:p>
            <a:fld id="{3AC761A6-5F81-41BB-AD0A-03D4E04D9C87}" type="slidenum">
              <a:rPr lang="en-GB" noProof="0" smtClean="0"/>
              <a:pPr/>
              <a:t>11</a:t>
            </a:fld>
            <a:endParaRPr lang="en-GB" noProof="0"/>
          </a:p>
        </p:txBody>
      </p:sp>
    </p:spTree>
    <p:extLst>
      <p:ext uri="{BB962C8B-B14F-4D97-AF65-F5344CB8AC3E}">
        <p14:creationId xmlns:p14="http://schemas.microsoft.com/office/powerpoint/2010/main" val="20366090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0E876-FD9C-4050-A483-D36758452D75}"/>
              </a:ext>
            </a:extLst>
          </p:cNvPr>
          <p:cNvSpPr>
            <a:spLocks noGrp="1"/>
          </p:cNvSpPr>
          <p:nvPr>
            <p:ph type="title"/>
          </p:nvPr>
        </p:nvSpPr>
        <p:spPr/>
        <p:txBody>
          <a:bodyPr/>
          <a:lstStyle/>
          <a:p>
            <a:r>
              <a:rPr lang="en-GB" dirty="0"/>
              <a:t>Information to request if sourcing directly </a:t>
            </a:r>
            <a:br>
              <a:rPr lang="en-GB" dirty="0"/>
            </a:br>
            <a:r>
              <a:rPr lang="en-GB" dirty="0"/>
              <a:t>from a mine [delete if not applicable]</a:t>
            </a:r>
          </a:p>
        </p:txBody>
      </p:sp>
      <p:sp>
        <p:nvSpPr>
          <p:cNvPr id="4" name="Slide Number Placeholder 3">
            <a:extLst>
              <a:ext uri="{FF2B5EF4-FFF2-40B4-BE49-F238E27FC236}">
                <a16:creationId xmlns:a16="http://schemas.microsoft.com/office/drawing/2014/main" id="{FCA79E15-2700-4F67-AA2D-41B7589BFF4F}"/>
              </a:ext>
            </a:extLst>
          </p:cNvPr>
          <p:cNvSpPr>
            <a:spLocks noGrp="1"/>
          </p:cNvSpPr>
          <p:nvPr>
            <p:ph type="sldNum" sz="quarter" idx="10"/>
          </p:nvPr>
        </p:nvSpPr>
        <p:spPr/>
        <p:txBody>
          <a:bodyPr/>
          <a:lstStyle/>
          <a:p>
            <a:fld id="{3AC761A6-5F81-41BB-AD0A-03D4E04D9C87}" type="slidenum">
              <a:rPr lang="en-GB" noProof="0" smtClean="0"/>
              <a:pPr/>
              <a:t>12</a:t>
            </a:fld>
            <a:endParaRPr lang="en-GB" noProof="0"/>
          </a:p>
        </p:txBody>
      </p:sp>
      <p:graphicFrame>
        <p:nvGraphicFramePr>
          <p:cNvPr id="5" name="Table 3">
            <a:extLst>
              <a:ext uri="{FF2B5EF4-FFF2-40B4-BE49-F238E27FC236}">
                <a16:creationId xmlns:a16="http://schemas.microsoft.com/office/drawing/2014/main" id="{59348944-4144-47F4-8D67-E08A76DCE8FE}"/>
              </a:ext>
            </a:extLst>
          </p:cNvPr>
          <p:cNvGraphicFramePr>
            <a:graphicFrameLocks noGrp="1"/>
          </p:cNvGraphicFramePr>
          <p:nvPr>
            <p:ph idx="1"/>
            <p:extLst>
              <p:ext uri="{D42A27DB-BD31-4B8C-83A1-F6EECF244321}">
                <p14:modId xmlns:p14="http://schemas.microsoft.com/office/powerpoint/2010/main" val="1720939380"/>
              </p:ext>
            </p:extLst>
          </p:nvPr>
        </p:nvGraphicFramePr>
        <p:xfrm>
          <a:off x="647700" y="2209799"/>
          <a:ext cx="10985364" cy="3691820"/>
        </p:xfrm>
        <a:graphic>
          <a:graphicData uri="http://schemas.openxmlformats.org/drawingml/2006/table">
            <a:tbl>
              <a:tblPr firstRow="1" bandRow="1">
                <a:tableStyleId>{21E4AEA4-8DFA-4A89-87EB-49C32662AFE0}</a:tableStyleId>
              </a:tblPr>
              <a:tblGrid>
                <a:gridCol w="5492682">
                  <a:extLst>
                    <a:ext uri="{9D8B030D-6E8A-4147-A177-3AD203B41FA5}">
                      <a16:colId xmlns:a16="http://schemas.microsoft.com/office/drawing/2014/main" val="77792449"/>
                    </a:ext>
                  </a:extLst>
                </a:gridCol>
                <a:gridCol w="5492682">
                  <a:extLst>
                    <a:ext uri="{9D8B030D-6E8A-4147-A177-3AD203B41FA5}">
                      <a16:colId xmlns:a16="http://schemas.microsoft.com/office/drawing/2014/main" val="838829202"/>
                    </a:ext>
                  </a:extLst>
                </a:gridCol>
              </a:tblGrid>
              <a:tr h="369171">
                <a:tc>
                  <a:txBody>
                    <a:bodyPr/>
                    <a:lstStyle/>
                    <a:p>
                      <a:r>
                        <a:rPr lang="en-GB" sz="1600" b="0" cap="all" spc="100" baseline="0" dirty="0">
                          <a:latin typeface="+mj-lt"/>
                        </a:rPr>
                        <a:t>Information</a:t>
                      </a:r>
                    </a:p>
                  </a:txBody>
                  <a:tcPr marT="72000" marB="72000"/>
                </a:tc>
                <a:tc>
                  <a:txBody>
                    <a:bodyPr/>
                    <a:lstStyle/>
                    <a:p>
                      <a:r>
                        <a:rPr lang="en-GB" sz="1600" b="0" cap="all" spc="100" baseline="0" dirty="0">
                          <a:latin typeface="+mj-lt"/>
                        </a:rPr>
                        <a:t>Description of information</a:t>
                      </a:r>
                    </a:p>
                  </a:txBody>
                  <a:tcPr marT="72000" marB="72000"/>
                </a:tc>
                <a:extLst>
                  <a:ext uri="{0D108BD9-81ED-4DB2-BD59-A6C34878D82A}">
                    <a16:rowId xmlns:a16="http://schemas.microsoft.com/office/drawing/2014/main" val="2665504397"/>
                  </a:ext>
                </a:extLst>
              </a:tr>
              <a:tr h="467742">
                <a:tc>
                  <a:txBody>
                    <a:bodyPr/>
                    <a:lstStyle/>
                    <a:p>
                      <a:r>
                        <a:rPr lang="en-GB" sz="1600" b="0" u="none" strike="noStrike" kern="1200" baseline="0" dirty="0">
                          <a:solidFill>
                            <a:schemeClr val="dk1"/>
                          </a:solidFill>
                        </a:rPr>
                        <a:t>Mining licences</a:t>
                      </a:r>
                      <a:endParaRPr lang="en-GB" sz="1600" b="0" i="0" u="none" strike="noStrike" kern="1200" baseline="0" dirty="0">
                        <a:solidFill>
                          <a:schemeClr val="dk1"/>
                        </a:solidFill>
                        <a:latin typeface="+mn-lt"/>
                        <a:ea typeface="+mn-ea"/>
                        <a:cs typeface="+mn-cs"/>
                      </a:endParaRPr>
                    </a:p>
                  </a:txBody>
                  <a:tcPr marT="72000" marB="72000"/>
                </a:tc>
                <a:tc>
                  <a:txBody>
                    <a:bodyPr/>
                    <a:lstStyle/>
                    <a:p>
                      <a:r>
                        <a:rPr lang="en-GB" sz="1600" dirty="0"/>
                        <a:t>Ensure that these are issued by local / national authorities.</a:t>
                      </a:r>
                    </a:p>
                  </a:txBody>
                  <a:tcPr marT="72000" marB="72000"/>
                </a:tc>
                <a:extLst>
                  <a:ext uri="{0D108BD9-81ED-4DB2-BD59-A6C34878D82A}">
                    <a16:rowId xmlns:a16="http://schemas.microsoft.com/office/drawing/2014/main" val="2254643113"/>
                  </a:ext>
                </a:extLst>
              </a:tr>
              <a:tr h="411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strike="noStrike" kern="1200" baseline="0" dirty="0">
                          <a:solidFill>
                            <a:schemeClr val="dk1"/>
                          </a:solidFill>
                        </a:rPr>
                        <a:t>Transport documentation (per parcel/consignment)</a:t>
                      </a:r>
                      <a:endParaRPr lang="en-GB" sz="1600" b="0" i="0" u="none" strike="noStrike" kern="1200" baseline="0" dirty="0">
                        <a:solidFill>
                          <a:schemeClr val="dk1"/>
                        </a:solidFill>
                        <a:latin typeface="+mn-lt"/>
                        <a:ea typeface="+mn-ea"/>
                        <a:cs typeface="+mn-cs"/>
                      </a:endParaRPr>
                    </a:p>
                  </a:txBody>
                  <a:tcPr marT="72000" marB="72000"/>
                </a:tc>
                <a:tc>
                  <a:txBody>
                    <a:bodyPr/>
                    <a:lstStyle/>
                    <a:p>
                      <a:r>
                        <a:rPr lang="en-GB" sz="1600" b="0" u="none" strike="noStrike" kern="1200" baseline="0" dirty="0">
                          <a:solidFill>
                            <a:schemeClr val="dk1"/>
                          </a:solidFill>
                        </a:rPr>
                        <a:t>(Optional if purchasing from ASM)</a:t>
                      </a:r>
                      <a:endParaRPr lang="en-GB" sz="1600" dirty="0"/>
                    </a:p>
                  </a:txBody>
                  <a:tcPr marT="72000" marB="72000"/>
                </a:tc>
                <a:extLst>
                  <a:ext uri="{0D108BD9-81ED-4DB2-BD59-A6C34878D82A}">
                    <a16:rowId xmlns:a16="http://schemas.microsoft.com/office/drawing/2014/main" val="3743158496"/>
                  </a:ext>
                </a:extLst>
              </a:tr>
              <a:tr h="541800">
                <a:tc>
                  <a:txBody>
                    <a:bodyPr/>
                    <a:lstStyle/>
                    <a:p>
                      <a:r>
                        <a:rPr lang="en-GB" sz="1600" b="0" u="none" strike="noStrike" kern="1200" baseline="0" dirty="0">
                          <a:solidFill>
                            <a:schemeClr val="dk1"/>
                          </a:solidFill>
                        </a:rPr>
                        <a:t>Evidence of participation in relevant responsible sourcing initiatives</a:t>
                      </a:r>
                      <a:endParaRPr lang="en-GB" sz="1600" dirty="0"/>
                    </a:p>
                  </a:txBody>
                  <a:tcPr marT="72000" marB="72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strike="noStrike" kern="1200" baseline="0" dirty="0">
                          <a:solidFill>
                            <a:schemeClr val="dk1"/>
                          </a:solidFill>
                        </a:rPr>
                        <a:t>(Optional if purchasing from ASM)</a:t>
                      </a:r>
                      <a:endParaRPr lang="en-GB" sz="1600" dirty="0"/>
                    </a:p>
                  </a:txBody>
                  <a:tcPr marT="72000" marB="72000"/>
                </a:tc>
                <a:extLst>
                  <a:ext uri="{0D108BD9-81ED-4DB2-BD59-A6C34878D82A}">
                    <a16:rowId xmlns:a16="http://schemas.microsoft.com/office/drawing/2014/main" val="1815991235"/>
                  </a:ext>
                </a:extLst>
              </a:tr>
              <a:tr h="541800">
                <a:tc>
                  <a:txBody>
                    <a:bodyPr/>
                    <a:lstStyle/>
                    <a:p>
                      <a:r>
                        <a:rPr lang="en-GB" sz="1600" b="0" u="none" strike="noStrike" kern="1200" baseline="0" dirty="0">
                          <a:solidFill>
                            <a:schemeClr val="dk1"/>
                          </a:solidFill>
                        </a:rPr>
                        <a:t>Official country of origin certificate / KPCS certificate (available to importers)</a:t>
                      </a:r>
                      <a:endParaRPr lang="en-GB" sz="1600" dirty="0"/>
                    </a:p>
                  </a:txBody>
                  <a:tcPr marT="72000" marB="72000"/>
                </a:tc>
                <a:tc>
                  <a:txBody>
                    <a:bodyPr/>
                    <a:lstStyle/>
                    <a:p>
                      <a:endParaRPr lang="en-GB" sz="1600" dirty="0"/>
                    </a:p>
                  </a:txBody>
                  <a:tcPr marT="72000" marB="72000"/>
                </a:tc>
                <a:extLst>
                  <a:ext uri="{0D108BD9-81ED-4DB2-BD59-A6C34878D82A}">
                    <a16:rowId xmlns:a16="http://schemas.microsoft.com/office/drawing/2014/main" val="3260198778"/>
                  </a:ext>
                </a:extLst>
              </a:tr>
              <a:tr h="369171">
                <a:tc>
                  <a:txBody>
                    <a:bodyPr/>
                    <a:lstStyle/>
                    <a:p>
                      <a:r>
                        <a:rPr lang="en-GB" sz="1600" b="0" u="none" strike="noStrike" kern="1200" baseline="0" dirty="0">
                          <a:solidFill>
                            <a:schemeClr val="dk1"/>
                          </a:solidFill>
                        </a:rPr>
                        <a:t>Exporter records (per parcel/consignment)</a:t>
                      </a:r>
                      <a:endParaRPr lang="en-GB" sz="1600" dirty="0"/>
                    </a:p>
                  </a:txBody>
                  <a:tcPr marT="72000" marB="72000"/>
                </a:tc>
                <a:tc>
                  <a:txBody>
                    <a:bodyPr/>
                    <a:lstStyle/>
                    <a:p>
                      <a:endParaRPr lang="en-GB" sz="1600"/>
                    </a:p>
                  </a:txBody>
                  <a:tcPr marT="72000" marB="72000"/>
                </a:tc>
                <a:extLst>
                  <a:ext uri="{0D108BD9-81ED-4DB2-BD59-A6C34878D82A}">
                    <a16:rowId xmlns:a16="http://schemas.microsoft.com/office/drawing/2014/main" val="1073201640"/>
                  </a:ext>
                </a:extLst>
              </a:tr>
              <a:tr h="774000">
                <a:tc>
                  <a:txBody>
                    <a:bodyPr/>
                    <a:lstStyle/>
                    <a:p>
                      <a:r>
                        <a:rPr lang="en-GB" sz="1600" b="0" u="none" strike="noStrike" kern="1200" baseline="0" dirty="0">
                          <a:solidFill>
                            <a:schemeClr val="dk1"/>
                          </a:solidFill>
                        </a:rPr>
                        <a:t>Contract and/or invoices showing mine and/or company name of furthest upstream supplier (per parcel/consignment)</a:t>
                      </a:r>
                      <a:endParaRPr lang="en-GB" sz="1600" dirty="0"/>
                    </a:p>
                  </a:txBody>
                  <a:tcPr marT="72000" marB="72000"/>
                </a:tc>
                <a:tc>
                  <a:txBody>
                    <a:bodyPr/>
                    <a:lstStyle/>
                    <a:p>
                      <a:endParaRPr lang="en-GB" sz="1600" dirty="0"/>
                    </a:p>
                  </a:txBody>
                  <a:tcPr marT="72000" marB="72000"/>
                </a:tc>
                <a:extLst>
                  <a:ext uri="{0D108BD9-81ED-4DB2-BD59-A6C34878D82A}">
                    <a16:rowId xmlns:a16="http://schemas.microsoft.com/office/drawing/2014/main" val="323449691"/>
                  </a:ext>
                </a:extLst>
              </a:tr>
            </a:tbl>
          </a:graphicData>
        </a:graphic>
      </p:graphicFrame>
    </p:spTree>
    <p:extLst>
      <p:ext uri="{BB962C8B-B14F-4D97-AF65-F5344CB8AC3E}">
        <p14:creationId xmlns:p14="http://schemas.microsoft.com/office/powerpoint/2010/main" val="1464283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0E876-FD9C-4050-A483-D36758452D75}"/>
              </a:ext>
            </a:extLst>
          </p:cNvPr>
          <p:cNvSpPr>
            <a:spLocks noGrp="1"/>
          </p:cNvSpPr>
          <p:nvPr>
            <p:ph type="title"/>
          </p:nvPr>
        </p:nvSpPr>
        <p:spPr/>
        <p:txBody>
          <a:bodyPr/>
          <a:lstStyle/>
          <a:p>
            <a:r>
              <a:rPr lang="en-GB" dirty="0"/>
              <a:t>Information to request if sourcing directly </a:t>
            </a:r>
            <a:br>
              <a:rPr lang="en-GB" dirty="0"/>
            </a:br>
            <a:r>
              <a:rPr lang="en-GB" dirty="0"/>
              <a:t>from a trader [delete if not applicable]</a:t>
            </a:r>
          </a:p>
        </p:txBody>
      </p:sp>
      <p:sp>
        <p:nvSpPr>
          <p:cNvPr id="4" name="Slide Number Placeholder 3">
            <a:extLst>
              <a:ext uri="{FF2B5EF4-FFF2-40B4-BE49-F238E27FC236}">
                <a16:creationId xmlns:a16="http://schemas.microsoft.com/office/drawing/2014/main" id="{FCA79E15-2700-4F67-AA2D-41B7589BFF4F}"/>
              </a:ext>
            </a:extLst>
          </p:cNvPr>
          <p:cNvSpPr>
            <a:spLocks noGrp="1"/>
          </p:cNvSpPr>
          <p:nvPr>
            <p:ph type="sldNum" sz="quarter" idx="10"/>
          </p:nvPr>
        </p:nvSpPr>
        <p:spPr/>
        <p:txBody>
          <a:bodyPr/>
          <a:lstStyle/>
          <a:p>
            <a:fld id="{3AC761A6-5F81-41BB-AD0A-03D4E04D9C87}" type="slidenum">
              <a:rPr lang="en-GB" noProof="0" smtClean="0"/>
              <a:pPr/>
              <a:t>13</a:t>
            </a:fld>
            <a:endParaRPr lang="en-GB" noProof="0"/>
          </a:p>
        </p:txBody>
      </p:sp>
      <p:graphicFrame>
        <p:nvGraphicFramePr>
          <p:cNvPr id="5" name="Table 3">
            <a:extLst>
              <a:ext uri="{FF2B5EF4-FFF2-40B4-BE49-F238E27FC236}">
                <a16:creationId xmlns:a16="http://schemas.microsoft.com/office/drawing/2014/main" id="{59348944-4144-47F4-8D67-E08A76DCE8FE}"/>
              </a:ext>
            </a:extLst>
          </p:cNvPr>
          <p:cNvGraphicFramePr>
            <a:graphicFrameLocks noGrp="1"/>
          </p:cNvGraphicFramePr>
          <p:nvPr>
            <p:ph idx="1"/>
            <p:extLst>
              <p:ext uri="{D42A27DB-BD31-4B8C-83A1-F6EECF244321}">
                <p14:modId xmlns:p14="http://schemas.microsoft.com/office/powerpoint/2010/main" val="225407892"/>
              </p:ext>
            </p:extLst>
          </p:nvPr>
        </p:nvGraphicFramePr>
        <p:xfrm>
          <a:off x="647700" y="2209799"/>
          <a:ext cx="10985364" cy="2824680"/>
        </p:xfrm>
        <a:graphic>
          <a:graphicData uri="http://schemas.openxmlformats.org/drawingml/2006/table">
            <a:tbl>
              <a:tblPr firstRow="1" bandRow="1">
                <a:tableStyleId>{21E4AEA4-8DFA-4A89-87EB-49C32662AFE0}</a:tableStyleId>
              </a:tblPr>
              <a:tblGrid>
                <a:gridCol w="5492682">
                  <a:extLst>
                    <a:ext uri="{9D8B030D-6E8A-4147-A177-3AD203B41FA5}">
                      <a16:colId xmlns:a16="http://schemas.microsoft.com/office/drawing/2014/main" val="77792449"/>
                    </a:ext>
                  </a:extLst>
                </a:gridCol>
                <a:gridCol w="5492682">
                  <a:extLst>
                    <a:ext uri="{9D8B030D-6E8A-4147-A177-3AD203B41FA5}">
                      <a16:colId xmlns:a16="http://schemas.microsoft.com/office/drawing/2014/main" val="838829202"/>
                    </a:ext>
                  </a:extLst>
                </a:gridCol>
              </a:tblGrid>
              <a:tr h="369171">
                <a:tc>
                  <a:txBody>
                    <a:bodyPr/>
                    <a:lstStyle/>
                    <a:p>
                      <a:r>
                        <a:rPr lang="en-GB" sz="1600" b="0" cap="all" spc="100" baseline="0" dirty="0">
                          <a:latin typeface="+mj-lt"/>
                        </a:rPr>
                        <a:t>Information</a:t>
                      </a:r>
                    </a:p>
                  </a:txBody>
                  <a:tcPr marT="72000" marB="72000"/>
                </a:tc>
                <a:tc>
                  <a:txBody>
                    <a:bodyPr/>
                    <a:lstStyle/>
                    <a:p>
                      <a:r>
                        <a:rPr lang="en-GB" sz="1600" b="0" cap="all" spc="100" baseline="0" dirty="0">
                          <a:latin typeface="+mj-lt"/>
                        </a:rPr>
                        <a:t>Description of information</a:t>
                      </a:r>
                    </a:p>
                  </a:txBody>
                  <a:tcPr marT="72000" marB="72000"/>
                </a:tc>
                <a:extLst>
                  <a:ext uri="{0D108BD9-81ED-4DB2-BD59-A6C34878D82A}">
                    <a16:rowId xmlns:a16="http://schemas.microsoft.com/office/drawing/2014/main" val="2665504397"/>
                  </a:ext>
                </a:extLst>
              </a:tr>
              <a:tr h="467742">
                <a:tc>
                  <a:txBody>
                    <a:bodyPr/>
                    <a:lstStyle/>
                    <a:p>
                      <a:r>
                        <a:rPr lang="en-GB" sz="1600" b="0" i="0" u="none" strike="noStrike" kern="1200" baseline="0" dirty="0">
                          <a:solidFill>
                            <a:schemeClr val="dk1"/>
                          </a:solidFill>
                          <a:latin typeface="+mn-lt"/>
                          <a:ea typeface="+mn-ea"/>
                          <a:cs typeface="+mn-cs"/>
                        </a:rPr>
                        <a:t>Identity of tier 1 supplier (as a minimum)</a:t>
                      </a:r>
                    </a:p>
                  </a:txBody>
                  <a:tcPr marT="72000" marB="72000"/>
                </a:tc>
                <a:tc>
                  <a:txBody>
                    <a:bodyPr/>
                    <a:lstStyle/>
                    <a:p>
                      <a:r>
                        <a:rPr lang="en-GB" sz="1600" dirty="0"/>
                        <a:t>This can be done via business licences, government issued identifications</a:t>
                      </a:r>
                    </a:p>
                  </a:txBody>
                  <a:tcPr marT="72000" marB="72000"/>
                </a:tc>
                <a:extLst>
                  <a:ext uri="{0D108BD9-81ED-4DB2-BD59-A6C34878D82A}">
                    <a16:rowId xmlns:a16="http://schemas.microsoft.com/office/drawing/2014/main" val="2254643113"/>
                  </a:ext>
                </a:extLst>
              </a:tr>
              <a:tr h="411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mn-lt"/>
                          <a:ea typeface="+mn-ea"/>
                          <a:cs typeface="+mn-cs"/>
                        </a:rPr>
                        <a:t>Supply chain risk assessments</a:t>
                      </a:r>
                    </a:p>
                  </a:txBody>
                  <a:tcPr marT="72000" marB="72000"/>
                </a:tc>
                <a:tc>
                  <a:txBody>
                    <a:bodyPr/>
                    <a:lstStyle/>
                    <a:p>
                      <a:r>
                        <a:rPr lang="en-GB" sz="1600" dirty="0"/>
                        <a:t>Showing that your supplier has considered their sources of materials. </a:t>
                      </a:r>
                    </a:p>
                  </a:txBody>
                  <a:tcPr marT="72000" marB="72000"/>
                </a:tc>
                <a:extLst>
                  <a:ext uri="{0D108BD9-81ED-4DB2-BD59-A6C34878D82A}">
                    <a16:rowId xmlns:a16="http://schemas.microsoft.com/office/drawing/2014/main" val="3743158496"/>
                  </a:ext>
                </a:extLst>
              </a:tr>
              <a:tr h="541800">
                <a:tc>
                  <a:txBody>
                    <a:bodyPr/>
                    <a:lstStyle/>
                    <a:p>
                      <a:r>
                        <a:rPr lang="en-GB" sz="1600" b="0" i="0" u="none" strike="noStrike" kern="1200" baseline="0" dirty="0">
                          <a:solidFill>
                            <a:schemeClr val="dk1"/>
                          </a:solidFill>
                          <a:latin typeface="+mn-lt"/>
                          <a:ea typeface="+mn-ea"/>
                          <a:cs typeface="+mn-cs"/>
                        </a:rPr>
                        <a:t>Evidence of participation in relevant responsible sourcing initiatives, such as audit reports</a:t>
                      </a:r>
                      <a:endParaRPr lang="en-GB" sz="1600" dirty="0"/>
                    </a:p>
                  </a:txBody>
                  <a:tcPr marT="72000" marB="72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mn-lt"/>
                          <a:ea typeface="+mn-ea"/>
                          <a:cs typeface="+mn-cs"/>
                        </a:rPr>
                        <a:t> These will need to have been produced within at the last 12 months.  </a:t>
                      </a:r>
                      <a:endParaRPr lang="en-GB" sz="1600" dirty="0"/>
                    </a:p>
                  </a:txBody>
                  <a:tcPr marT="72000" marB="72000"/>
                </a:tc>
                <a:extLst>
                  <a:ext uri="{0D108BD9-81ED-4DB2-BD59-A6C34878D82A}">
                    <a16:rowId xmlns:a16="http://schemas.microsoft.com/office/drawing/2014/main" val="1815991235"/>
                  </a:ext>
                </a:extLst>
              </a:tr>
              <a:tr h="541800">
                <a:tc>
                  <a:txBody>
                    <a:bodyPr/>
                    <a:lstStyle/>
                    <a:p>
                      <a:r>
                        <a:rPr lang="en-GB" sz="1600" b="0" i="0" u="none" strike="noStrike" kern="1200" baseline="0" dirty="0">
                          <a:solidFill>
                            <a:schemeClr val="dk1"/>
                          </a:solidFill>
                          <a:latin typeface="+mn-lt"/>
                          <a:ea typeface="+mn-ea"/>
                          <a:cs typeface="+mn-cs"/>
                        </a:rPr>
                        <a:t>Copies of any company policies you have on responsible sourcing</a:t>
                      </a:r>
                      <a:endParaRPr lang="en-GB" sz="1600" dirty="0"/>
                    </a:p>
                  </a:txBody>
                  <a:tcPr marT="72000" marB="72000"/>
                </a:tc>
                <a:tc>
                  <a:txBody>
                    <a:bodyPr/>
                    <a:lstStyle/>
                    <a:p>
                      <a:r>
                        <a:rPr lang="en-GB" sz="1600" dirty="0"/>
                        <a:t>Supply chain policy, human rights policy, KYC &amp; AML policies, etc.. </a:t>
                      </a:r>
                    </a:p>
                  </a:txBody>
                  <a:tcPr marT="72000" marB="72000"/>
                </a:tc>
                <a:extLst>
                  <a:ext uri="{0D108BD9-81ED-4DB2-BD59-A6C34878D82A}">
                    <a16:rowId xmlns:a16="http://schemas.microsoft.com/office/drawing/2014/main" val="3260198778"/>
                  </a:ext>
                </a:extLst>
              </a:tr>
            </a:tbl>
          </a:graphicData>
        </a:graphic>
      </p:graphicFrame>
    </p:spTree>
    <p:extLst>
      <p:ext uri="{BB962C8B-B14F-4D97-AF65-F5344CB8AC3E}">
        <p14:creationId xmlns:p14="http://schemas.microsoft.com/office/powerpoint/2010/main" val="3745446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2" b="7812"/>
          <a:stretch/>
        </p:blipFill>
        <p:spPr>
          <a:xfrm>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03</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How can I help</a:t>
            </a:r>
            <a:br>
              <a:rPr lang="en-GB" dirty="0"/>
            </a:br>
            <a:r>
              <a:rPr lang="en-GB" dirty="0"/>
              <a:t>my customers?</a:t>
            </a:r>
          </a:p>
        </p:txBody>
      </p:sp>
    </p:spTree>
    <p:extLst>
      <p:ext uri="{BB962C8B-B14F-4D97-AF65-F5344CB8AC3E}">
        <p14:creationId xmlns:p14="http://schemas.microsoft.com/office/powerpoint/2010/main" val="3010055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DF335-4548-4511-B989-E4418A27203D}"/>
              </a:ext>
            </a:extLst>
          </p:cNvPr>
          <p:cNvSpPr>
            <a:spLocks noGrp="1"/>
          </p:cNvSpPr>
          <p:nvPr>
            <p:ph type="title"/>
          </p:nvPr>
        </p:nvSpPr>
        <p:spPr/>
        <p:txBody>
          <a:bodyPr/>
          <a:lstStyle/>
          <a:p>
            <a:r>
              <a:rPr lang="en-GB" dirty="0"/>
              <a:t>How can I help my customers?</a:t>
            </a:r>
          </a:p>
        </p:txBody>
      </p:sp>
      <p:sp>
        <p:nvSpPr>
          <p:cNvPr id="3" name="Content Placeholder 2">
            <a:extLst>
              <a:ext uri="{FF2B5EF4-FFF2-40B4-BE49-F238E27FC236}">
                <a16:creationId xmlns:a16="http://schemas.microsoft.com/office/drawing/2014/main" id="{B89B71EF-5D08-4779-B2BA-90025835B327}"/>
              </a:ext>
            </a:extLst>
          </p:cNvPr>
          <p:cNvSpPr>
            <a:spLocks noGrp="1"/>
          </p:cNvSpPr>
          <p:nvPr>
            <p:ph idx="1"/>
          </p:nvPr>
        </p:nvSpPr>
        <p:spPr>
          <a:xfrm>
            <a:off x="648000" y="1973580"/>
            <a:ext cx="8457900" cy="4251660"/>
          </a:xfrm>
        </p:spPr>
        <p:txBody>
          <a:bodyPr/>
          <a:lstStyle/>
          <a:p>
            <a:pPr marL="0" indent="0">
              <a:spcAft>
                <a:spcPts val="1200"/>
              </a:spcAft>
              <a:buNone/>
            </a:pPr>
            <a:r>
              <a:rPr lang="en-GB" sz="2000" dirty="0">
                <a:solidFill>
                  <a:schemeClr val="tx2"/>
                </a:solidFill>
                <a:latin typeface="+mj-lt"/>
              </a:rPr>
              <a:t>Beyond your customer request what more could you be doing.</a:t>
            </a:r>
          </a:p>
          <a:p>
            <a:r>
              <a:rPr lang="en-GB" dirty="0"/>
              <a:t>Create, endorse internally and publish a supply chain policy – RJC has a template which you can use (see link below to the toolkit).</a:t>
            </a:r>
          </a:p>
          <a:p>
            <a:r>
              <a:rPr lang="en-GB" dirty="0"/>
              <a:t>Structure your internal management to support your due diligence activities – Senior management endorsement, internal training, resources (time, budget).</a:t>
            </a:r>
          </a:p>
          <a:p>
            <a:r>
              <a:rPr lang="en-GB" dirty="0"/>
              <a:t>Carry out your own due diligence on all of your suppliers and learn more about your own supply chain – RJC has a free toolkit you can follow for more information on this. </a:t>
            </a:r>
          </a:p>
          <a:p>
            <a:r>
              <a:rPr lang="en-GB" dirty="0"/>
              <a:t>Annually report to customers / stakeholder or publicly on what due diligence activities you have conducted – RJC has a checklist of what this could include.  </a:t>
            </a:r>
          </a:p>
          <a:p>
            <a:endParaRPr lang="en-GB" dirty="0"/>
          </a:p>
          <a:p>
            <a:pPr marL="0" indent="0">
              <a:buNone/>
            </a:pPr>
            <a:r>
              <a:rPr lang="en-GB" dirty="0"/>
              <a:t>For more information on all of this, please refer to the RJC website and download the due-diligence toolkit: </a:t>
            </a:r>
            <a:r>
              <a:rPr lang="en-GB" dirty="0">
                <a:hlinkClick r:id="rId2"/>
              </a:rPr>
              <a:t>https://www.responsiblejewellery.com/support/cop-2019-walkthrough/provision-07/</a:t>
            </a:r>
            <a:r>
              <a:rPr lang="en-GB" dirty="0"/>
              <a:t> </a:t>
            </a:r>
          </a:p>
        </p:txBody>
      </p:sp>
      <p:sp>
        <p:nvSpPr>
          <p:cNvPr id="5" name="Slide Number Placeholder 4">
            <a:extLst>
              <a:ext uri="{FF2B5EF4-FFF2-40B4-BE49-F238E27FC236}">
                <a16:creationId xmlns:a16="http://schemas.microsoft.com/office/drawing/2014/main" id="{66601D30-312B-4025-876D-3F515BF50DCC}"/>
              </a:ext>
            </a:extLst>
          </p:cNvPr>
          <p:cNvSpPr>
            <a:spLocks noGrp="1"/>
          </p:cNvSpPr>
          <p:nvPr>
            <p:ph type="sldNum" sz="quarter" idx="10"/>
          </p:nvPr>
        </p:nvSpPr>
        <p:spPr/>
        <p:txBody>
          <a:bodyPr/>
          <a:lstStyle/>
          <a:p>
            <a:fld id="{3AC761A6-5F81-41BB-AD0A-03D4E04D9C87}" type="slidenum">
              <a:rPr lang="en-GB" noProof="0" smtClean="0"/>
              <a:pPr/>
              <a:t>15</a:t>
            </a:fld>
            <a:endParaRPr lang="en-GB" noProof="0"/>
          </a:p>
        </p:txBody>
      </p:sp>
    </p:spTree>
    <p:extLst>
      <p:ext uri="{BB962C8B-B14F-4D97-AF65-F5344CB8AC3E}">
        <p14:creationId xmlns:p14="http://schemas.microsoft.com/office/powerpoint/2010/main" val="1494814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DF335-4548-4511-B989-E4418A27203D}"/>
              </a:ext>
            </a:extLst>
          </p:cNvPr>
          <p:cNvSpPr>
            <a:spLocks noGrp="1"/>
          </p:cNvSpPr>
          <p:nvPr>
            <p:ph type="title"/>
          </p:nvPr>
        </p:nvSpPr>
        <p:spPr>
          <a:xfrm>
            <a:off x="647700" y="647700"/>
            <a:ext cx="10416540" cy="1052513"/>
          </a:xfrm>
        </p:spPr>
        <p:txBody>
          <a:bodyPr/>
          <a:lstStyle/>
          <a:p>
            <a:r>
              <a:rPr lang="en-GB" dirty="0"/>
              <a:t>Let your customers know about your commitment to responsible jewellery and the role they play when partnering with you.</a:t>
            </a:r>
          </a:p>
        </p:txBody>
      </p:sp>
      <p:sp>
        <p:nvSpPr>
          <p:cNvPr id="7" name="Content Placeholder 6">
            <a:extLst>
              <a:ext uri="{FF2B5EF4-FFF2-40B4-BE49-F238E27FC236}">
                <a16:creationId xmlns:a16="http://schemas.microsoft.com/office/drawing/2014/main" id="{90FB8B22-E7EB-4512-BEFE-4955098B2BCB}"/>
              </a:ext>
            </a:extLst>
          </p:cNvPr>
          <p:cNvSpPr>
            <a:spLocks noGrp="1"/>
          </p:cNvSpPr>
          <p:nvPr>
            <p:ph idx="1"/>
          </p:nvPr>
        </p:nvSpPr>
        <p:spPr>
          <a:xfrm>
            <a:off x="648000" y="2880360"/>
            <a:ext cx="9699960" cy="2245634"/>
          </a:xfrm>
          <a:solidFill>
            <a:schemeClr val="bg2"/>
          </a:solidFill>
        </p:spPr>
        <p:txBody>
          <a:bodyPr lIns="180000" tIns="180000" rIns="180000" bIns="180000">
            <a:spAutoFit/>
          </a:bodyPr>
          <a:lstStyle/>
          <a:p>
            <a:pPr marL="0" indent="0">
              <a:lnSpc>
                <a:spcPct val="114000"/>
              </a:lnSpc>
              <a:buNone/>
            </a:pPr>
            <a:r>
              <a:rPr lang="en-GB" sz="2000" dirty="0"/>
              <a:t>The jewellery and watch industry has a larger ambition to contribute to a better, fairer world. RJC certified members put people and planet first. When you partner with an RJC certified member, you are helping to create a responsible and sustainable future.</a:t>
            </a:r>
          </a:p>
          <a:p>
            <a:pPr marL="0" indent="0">
              <a:lnSpc>
                <a:spcPct val="114000"/>
              </a:lnSpc>
              <a:buNone/>
            </a:pPr>
            <a:r>
              <a:rPr lang="en-GB" sz="2000" dirty="0"/>
              <a:t>Create beautiful things in a beautiful way. Create Beautiful</a:t>
            </a:r>
            <a:r>
              <a:rPr lang="en-GB" sz="2000" baseline="30000" dirty="0"/>
              <a:t>©</a:t>
            </a:r>
            <a:r>
              <a:rPr lang="en-GB" sz="2000" dirty="0"/>
              <a:t>.</a:t>
            </a:r>
          </a:p>
          <a:p>
            <a:pPr marL="0" indent="0">
              <a:lnSpc>
                <a:spcPct val="114000"/>
              </a:lnSpc>
              <a:buNone/>
            </a:pPr>
            <a:r>
              <a:rPr lang="en-GB" sz="2000" dirty="0"/>
              <a:t>Discover more: </a:t>
            </a:r>
            <a:r>
              <a:rPr lang="en-GB" sz="2000" dirty="0">
                <a:hlinkClick r:id="rId2"/>
              </a:rPr>
              <a:t>www.responsiblejewellery.com/create-beautiful</a:t>
            </a:r>
            <a:r>
              <a:rPr lang="en-GB" sz="2000" dirty="0"/>
              <a:t> </a:t>
            </a:r>
          </a:p>
        </p:txBody>
      </p:sp>
      <p:sp>
        <p:nvSpPr>
          <p:cNvPr id="5" name="Slide Number Placeholder 4">
            <a:extLst>
              <a:ext uri="{FF2B5EF4-FFF2-40B4-BE49-F238E27FC236}">
                <a16:creationId xmlns:a16="http://schemas.microsoft.com/office/drawing/2014/main" id="{66601D30-312B-4025-876D-3F515BF50DCC}"/>
              </a:ext>
            </a:extLst>
          </p:cNvPr>
          <p:cNvSpPr>
            <a:spLocks noGrp="1"/>
          </p:cNvSpPr>
          <p:nvPr>
            <p:ph type="sldNum" sz="quarter" idx="10"/>
          </p:nvPr>
        </p:nvSpPr>
        <p:spPr>
          <a:xfrm>
            <a:off x="8793480" y="6465436"/>
            <a:ext cx="2743200" cy="222215"/>
          </a:xfrm>
        </p:spPr>
        <p:txBody>
          <a:bodyPr/>
          <a:lstStyle/>
          <a:p>
            <a:fld id="{3AC761A6-5F81-41BB-AD0A-03D4E04D9C87}" type="slidenum">
              <a:rPr lang="en-GB" noProof="0" smtClean="0"/>
              <a:pPr/>
              <a:t>16</a:t>
            </a:fld>
            <a:endParaRPr lang="en-GB" noProof="0"/>
          </a:p>
        </p:txBody>
      </p:sp>
      <p:sp>
        <p:nvSpPr>
          <p:cNvPr id="8" name="TextBox 7">
            <a:extLst>
              <a:ext uri="{FF2B5EF4-FFF2-40B4-BE49-F238E27FC236}">
                <a16:creationId xmlns:a16="http://schemas.microsoft.com/office/drawing/2014/main" id="{404F5FC8-D022-43A4-83EF-5BB628D7E6F3}"/>
              </a:ext>
            </a:extLst>
          </p:cNvPr>
          <p:cNvSpPr txBox="1"/>
          <p:nvPr/>
        </p:nvSpPr>
        <p:spPr>
          <a:xfrm>
            <a:off x="723900" y="5471636"/>
            <a:ext cx="7056120" cy="738664"/>
          </a:xfrm>
          <a:prstGeom prst="rect">
            <a:avLst/>
          </a:prstGeom>
          <a:noFill/>
        </p:spPr>
        <p:txBody>
          <a:bodyPr wrap="square" rtlCol="0">
            <a:spAutoFit/>
          </a:bodyPr>
          <a:lstStyle/>
          <a:p>
            <a:r>
              <a:rPr lang="en-GB" sz="1400" b="1" dirty="0">
                <a:solidFill>
                  <a:srgbClr val="C00000"/>
                </a:solidFill>
              </a:rPr>
              <a:t>Important</a:t>
            </a:r>
            <a:r>
              <a:rPr lang="en-GB" sz="1400" dirty="0"/>
              <a:t>: please note that only certified members with a valid certification number are allowed to promote their relationship with RJC and use the RJC certified logo. Members who are not yet certified may not use the RJC logo or associate themselves with RJC until certification is achieved.</a:t>
            </a:r>
          </a:p>
        </p:txBody>
      </p:sp>
    </p:spTree>
    <p:extLst>
      <p:ext uri="{BB962C8B-B14F-4D97-AF65-F5344CB8AC3E}">
        <p14:creationId xmlns:p14="http://schemas.microsoft.com/office/powerpoint/2010/main" val="3933458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2" b="7812"/>
          <a:stretch/>
        </p:blipFill>
        <p:spPr>
          <a:xfrm>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04</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More sources </a:t>
            </a:r>
            <a:br>
              <a:rPr lang="en-GB" dirty="0"/>
            </a:br>
            <a:r>
              <a:rPr lang="en-GB" dirty="0"/>
              <a:t>of information</a:t>
            </a:r>
          </a:p>
        </p:txBody>
      </p:sp>
    </p:spTree>
    <p:extLst>
      <p:ext uri="{BB962C8B-B14F-4D97-AF65-F5344CB8AC3E}">
        <p14:creationId xmlns:p14="http://schemas.microsoft.com/office/powerpoint/2010/main" val="568170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E5C31-8CBC-43AA-91D9-9CC6BA22A7FC}"/>
              </a:ext>
            </a:extLst>
          </p:cNvPr>
          <p:cNvSpPr>
            <a:spLocks noGrp="1"/>
          </p:cNvSpPr>
          <p:nvPr>
            <p:ph type="title"/>
          </p:nvPr>
        </p:nvSpPr>
        <p:spPr/>
        <p:txBody>
          <a:bodyPr/>
          <a:lstStyle/>
          <a:p>
            <a:r>
              <a:rPr lang="en-GB" dirty="0"/>
              <a:t>More sources of information</a:t>
            </a:r>
          </a:p>
        </p:txBody>
      </p:sp>
      <p:sp>
        <p:nvSpPr>
          <p:cNvPr id="4" name="Slide Number Placeholder 3">
            <a:extLst>
              <a:ext uri="{FF2B5EF4-FFF2-40B4-BE49-F238E27FC236}">
                <a16:creationId xmlns:a16="http://schemas.microsoft.com/office/drawing/2014/main" id="{307A0F0C-27FE-4904-A501-DB0F2F5CFECF}"/>
              </a:ext>
            </a:extLst>
          </p:cNvPr>
          <p:cNvSpPr>
            <a:spLocks noGrp="1"/>
          </p:cNvSpPr>
          <p:nvPr>
            <p:ph type="sldNum" sz="quarter" idx="10"/>
          </p:nvPr>
        </p:nvSpPr>
        <p:spPr/>
        <p:txBody>
          <a:bodyPr/>
          <a:lstStyle/>
          <a:p>
            <a:fld id="{3AC761A6-5F81-41BB-AD0A-03D4E04D9C87}" type="slidenum">
              <a:rPr lang="en-GB" noProof="0" smtClean="0"/>
              <a:pPr/>
              <a:t>18</a:t>
            </a:fld>
            <a:endParaRPr lang="en-GB" noProof="0"/>
          </a:p>
        </p:txBody>
      </p:sp>
      <p:graphicFrame>
        <p:nvGraphicFramePr>
          <p:cNvPr id="5" name="Table 3">
            <a:extLst>
              <a:ext uri="{FF2B5EF4-FFF2-40B4-BE49-F238E27FC236}">
                <a16:creationId xmlns:a16="http://schemas.microsoft.com/office/drawing/2014/main" id="{AEFE3B51-A86A-4B98-B762-F6F30FBEBB99}"/>
              </a:ext>
            </a:extLst>
          </p:cNvPr>
          <p:cNvGraphicFramePr>
            <a:graphicFrameLocks noGrp="1"/>
          </p:cNvGraphicFramePr>
          <p:nvPr>
            <p:ph idx="1"/>
            <p:extLst>
              <p:ext uri="{D42A27DB-BD31-4B8C-83A1-F6EECF244321}">
                <p14:modId xmlns:p14="http://schemas.microsoft.com/office/powerpoint/2010/main" val="581674633"/>
              </p:ext>
            </p:extLst>
          </p:nvPr>
        </p:nvGraphicFramePr>
        <p:xfrm>
          <a:off x="647700" y="1973263"/>
          <a:ext cx="10985364" cy="4236738"/>
        </p:xfrm>
        <a:graphic>
          <a:graphicData uri="http://schemas.openxmlformats.org/drawingml/2006/table">
            <a:tbl>
              <a:tblPr firstRow="1" bandRow="1">
                <a:tableStyleId>{21E4AEA4-8DFA-4A89-87EB-49C32662AFE0}</a:tableStyleId>
              </a:tblPr>
              <a:tblGrid>
                <a:gridCol w="3661788">
                  <a:extLst>
                    <a:ext uri="{9D8B030D-6E8A-4147-A177-3AD203B41FA5}">
                      <a16:colId xmlns:a16="http://schemas.microsoft.com/office/drawing/2014/main" val="77792449"/>
                    </a:ext>
                  </a:extLst>
                </a:gridCol>
                <a:gridCol w="3661788">
                  <a:extLst>
                    <a:ext uri="{9D8B030D-6E8A-4147-A177-3AD203B41FA5}">
                      <a16:colId xmlns:a16="http://schemas.microsoft.com/office/drawing/2014/main" val="838829202"/>
                    </a:ext>
                  </a:extLst>
                </a:gridCol>
                <a:gridCol w="3661788">
                  <a:extLst>
                    <a:ext uri="{9D8B030D-6E8A-4147-A177-3AD203B41FA5}">
                      <a16:colId xmlns:a16="http://schemas.microsoft.com/office/drawing/2014/main" val="1895748964"/>
                    </a:ext>
                  </a:extLst>
                </a:gridCol>
              </a:tblGrid>
              <a:tr h="416816">
                <a:tc>
                  <a:txBody>
                    <a:bodyPr/>
                    <a:lstStyle/>
                    <a:p>
                      <a:r>
                        <a:rPr lang="en-GB" sz="1600" b="0" cap="all" spc="100" baseline="0" dirty="0">
                          <a:latin typeface="+mj-lt"/>
                        </a:rPr>
                        <a:t>Name of Organisation</a:t>
                      </a:r>
                    </a:p>
                  </a:txBody>
                  <a:tcPr marT="72000" marB="72000"/>
                </a:tc>
                <a:tc>
                  <a:txBody>
                    <a:bodyPr/>
                    <a:lstStyle/>
                    <a:p>
                      <a:r>
                        <a:rPr lang="en-GB" sz="1600" b="0" cap="all" spc="100" baseline="0" dirty="0">
                          <a:latin typeface="+mj-lt"/>
                        </a:rPr>
                        <a:t>Description of information</a:t>
                      </a:r>
                    </a:p>
                  </a:txBody>
                  <a:tcPr marT="72000" marB="72000"/>
                </a:tc>
                <a:tc>
                  <a:txBody>
                    <a:bodyPr/>
                    <a:lstStyle/>
                    <a:p>
                      <a:r>
                        <a:rPr lang="en-GB" sz="1600" b="0" cap="all" spc="100" baseline="0" dirty="0">
                          <a:latin typeface="+mj-lt"/>
                        </a:rPr>
                        <a:t>Link</a:t>
                      </a:r>
                    </a:p>
                  </a:txBody>
                  <a:tcPr marT="72000" marB="72000"/>
                </a:tc>
                <a:extLst>
                  <a:ext uri="{0D108BD9-81ED-4DB2-BD59-A6C34878D82A}">
                    <a16:rowId xmlns:a16="http://schemas.microsoft.com/office/drawing/2014/main" val="2665504397"/>
                  </a:ext>
                </a:extLst>
              </a:tr>
              <a:tr h="722688">
                <a:tc>
                  <a:txBody>
                    <a:bodyPr/>
                    <a:lstStyle/>
                    <a:p>
                      <a:r>
                        <a:rPr lang="en-GB" sz="1600" dirty="0"/>
                        <a:t>RJC</a:t>
                      </a:r>
                    </a:p>
                  </a:txBody>
                  <a:tcPr marT="72000" marB="72000"/>
                </a:tc>
                <a:tc>
                  <a:txBody>
                    <a:bodyPr/>
                    <a:lstStyle/>
                    <a:p>
                      <a:r>
                        <a:rPr lang="en-GB" sz="1600" dirty="0"/>
                        <a:t>Extensive due diligence guidance, toolkits, templates and support.</a:t>
                      </a:r>
                    </a:p>
                  </a:txBody>
                  <a:tcPr marT="72000" marB="72000"/>
                </a:tc>
                <a:tc>
                  <a:txBody>
                    <a:bodyPr/>
                    <a:lstStyle/>
                    <a:p>
                      <a:r>
                        <a:rPr lang="en-GB" sz="1600" dirty="0"/>
                        <a:t>LINK TO RJC WEBSITE</a:t>
                      </a:r>
                    </a:p>
                  </a:txBody>
                  <a:tcPr marT="72000" marB="72000"/>
                </a:tc>
                <a:extLst>
                  <a:ext uri="{0D108BD9-81ED-4DB2-BD59-A6C34878D82A}">
                    <a16:rowId xmlns:a16="http://schemas.microsoft.com/office/drawing/2014/main" val="2254643113"/>
                  </a:ext>
                </a:extLst>
              </a:tr>
              <a:tr h="1342135">
                <a:tc>
                  <a:txBody>
                    <a:bodyPr/>
                    <a:lstStyle/>
                    <a:p>
                      <a:r>
                        <a:rPr lang="en-GB" sz="1600" dirty="0"/>
                        <a:t>EPRM</a:t>
                      </a:r>
                    </a:p>
                  </a:txBody>
                  <a:tcPr marT="72000" marB="72000"/>
                </a:tc>
                <a:tc>
                  <a:txBody>
                    <a:bodyPr/>
                    <a:lstStyle/>
                    <a:p>
                      <a:r>
                        <a:rPr lang="en-GB" sz="1600" dirty="0"/>
                        <a:t>Step by step of implementing OECD due diligence for mine and minerals.</a:t>
                      </a:r>
                    </a:p>
                  </a:txBody>
                  <a:tcPr marT="72000" marB="72000"/>
                </a:tc>
                <a:tc>
                  <a:txBody>
                    <a:bodyPr/>
                    <a:lstStyle/>
                    <a:p>
                      <a:r>
                        <a:rPr lang="en-GB" sz="1600" dirty="0">
                          <a:hlinkClick r:id="rId2"/>
                        </a:rPr>
                        <a:t>https://europeanpartnership-responsibleminerals.eu/cms/view/53243031/how-to-implement-the-five-step-oecd-due-diligence-guidance</a:t>
                      </a:r>
                      <a:endParaRPr lang="en-GB" sz="1600" dirty="0"/>
                    </a:p>
                  </a:txBody>
                  <a:tcPr marT="72000" marB="72000"/>
                </a:tc>
                <a:extLst>
                  <a:ext uri="{0D108BD9-81ED-4DB2-BD59-A6C34878D82A}">
                    <a16:rowId xmlns:a16="http://schemas.microsoft.com/office/drawing/2014/main" val="3743158496"/>
                  </a:ext>
                </a:extLst>
              </a:tr>
              <a:tr h="722688">
                <a:tc>
                  <a:txBody>
                    <a:bodyPr/>
                    <a:lstStyle/>
                    <a:p>
                      <a:r>
                        <a:rPr lang="en-GB" sz="1600" dirty="0"/>
                        <a:t>OECD</a:t>
                      </a:r>
                    </a:p>
                  </a:txBody>
                  <a:tcPr marT="72000" marB="72000"/>
                </a:tc>
                <a:tc>
                  <a:txBody>
                    <a:bodyPr/>
                    <a:lstStyle/>
                    <a:p>
                      <a:r>
                        <a:rPr lang="en-GB" sz="1600" dirty="0"/>
                        <a:t>Overview of due diligence.</a:t>
                      </a:r>
                    </a:p>
                  </a:txBody>
                  <a:tcPr marT="72000" marB="72000"/>
                </a:tc>
                <a:tc>
                  <a:txBody>
                    <a:bodyPr/>
                    <a:lstStyle/>
                    <a:p>
                      <a:r>
                        <a:rPr lang="en-GB" sz="1600" dirty="0">
                          <a:hlinkClick r:id="rId3"/>
                        </a:rPr>
                        <a:t>https://mneguidelines.oecd.org/mining.htm</a:t>
                      </a:r>
                      <a:endParaRPr lang="en-GB" sz="1600" dirty="0"/>
                    </a:p>
                  </a:txBody>
                  <a:tcPr marT="72000" marB="72000"/>
                </a:tc>
                <a:extLst>
                  <a:ext uri="{0D108BD9-81ED-4DB2-BD59-A6C34878D82A}">
                    <a16:rowId xmlns:a16="http://schemas.microsoft.com/office/drawing/2014/main" val="1815991235"/>
                  </a:ext>
                </a:extLst>
              </a:tr>
              <a:tr h="1032411">
                <a:tc>
                  <a:txBody>
                    <a:bodyPr/>
                    <a:lstStyle/>
                    <a:p>
                      <a:r>
                        <a:rPr lang="en-GB" sz="1600" dirty="0"/>
                        <a:t>EU</a:t>
                      </a:r>
                    </a:p>
                  </a:txBody>
                  <a:tcPr marT="72000" marB="72000"/>
                </a:tc>
                <a:tc>
                  <a:txBody>
                    <a:bodyPr/>
                    <a:lstStyle/>
                    <a:p>
                      <a:r>
                        <a:rPr lang="en-GB" sz="1600" dirty="0"/>
                        <a:t>Due diligence guidance specifically about the importation of minerals and metals into the EU.</a:t>
                      </a:r>
                    </a:p>
                  </a:txBody>
                  <a:tcPr marT="72000" marB="72000"/>
                </a:tc>
                <a:tc>
                  <a:txBody>
                    <a:bodyPr/>
                    <a:lstStyle/>
                    <a:p>
                      <a:r>
                        <a:rPr lang="en-GB" sz="1600" dirty="0">
                          <a:hlinkClick r:id="rId4"/>
                        </a:rPr>
                        <a:t>https://ec.europa.eu/growth/sectors/raw-materials/due-diligence-ready_en</a:t>
                      </a:r>
                      <a:endParaRPr lang="en-GB" sz="1600" dirty="0"/>
                    </a:p>
                  </a:txBody>
                  <a:tcPr marT="72000" marB="72000"/>
                </a:tc>
                <a:extLst>
                  <a:ext uri="{0D108BD9-81ED-4DB2-BD59-A6C34878D82A}">
                    <a16:rowId xmlns:a16="http://schemas.microsoft.com/office/drawing/2014/main" val="3260198778"/>
                  </a:ext>
                </a:extLst>
              </a:tr>
            </a:tbl>
          </a:graphicData>
        </a:graphic>
      </p:graphicFrame>
    </p:spTree>
    <p:extLst>
      <p:ext uri="{BB962C8B-B14F-4D97-AF65-F5344CB8AC3E}">
        <p14:creationId xmlns:p14="http://schemas.microsoft.com/office/powerpoint/2010/main" val="1646714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31408" r="14411" b="-264"/>
          <a:stretch/>
        </p:blipFill>
        <p:spPr>
          <a:xfrm>
            <a:off x="0" y="0"/>
            <a:ext cx="12192000" cy="69342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934200"/>
          </a:xfrm>
          <a:prstGeom prst="rect">
            <a:avLst/>
          </a:prstGeom>
          <a:gradFill flip="none" rotWithShape="1">
            <a:gsLst>
              <a:gs pos="33000">
                <a:srgbClr val="2A2A2A">
                  <a:alpha val="30000"/>
                </a:srgbClr>
              </a:gs>
              <a:gs pos="0">
                <a:srgbClr val="000000">
                  <a:alpha val="3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05</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About RJC </a:t>
            </a:r>
            <a:br>
              <a:rPr lang="en-GB" dirty="0"/>
            </a:br>
            <a:r>
              <a:rPr lang="en-GB" dirty="0"/>
              <a:t>and who to contact</a:t>
            </a:r>
          </a:p>
        </p:txBody>
      </p:sp>
    </p:spTree>
    <p:extLst>
      <p:ext uri="{BB962C8B-B14F-4D97-AF65-F5344CB8AC3E}">
        <p14:creationId xmlns:p14="http://schemas.microsoft.com/office/powerpoint/2010/main" val="2527234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DC6F8-861A-428A-A427-E712D86BE0CB}"/>
              </a:ext>
            </a:extLst>
          </p:cNvPr>
          <p:cNvSpPr>
            <a:spLocks noGrp="1"/>
          </p:cNvSpPr>
          <p:nvPr>
            <p:ph type="title"/>
          </p:nvPr>
        </p:nvSpPr>
        <p:spPr>
          <a:xfrm>
            <a:off x="648318" y="1048629"/>
            <a:ext cx="4008438" cy="1052513"/>
          </a:xfrm>
        </p:spPr>
        <p:txBody>
          <a:bodyPr/>
          <a:lstStyle/>
          <a:p>
            <a:r>
              <a:rPr lang="en-GB" dirty="0"/>
              <a:t>Hello.</a:t>
            </a:r>
          </a:p>
        </p:txBody>
      </p:sp>
      <p:sp>
        <p:nvSpPr>
          <p:cNvPr id="47" name="Content Placeholder 46">
            <a:extLst>
              <a:ext uri="{FF2B5EF4-FFF2-40B4-BE49-F238E27FC236}">
                <a16:creationId xmlns:a16="http://schemas.microsoft.com/office/drawing/2014/main" id="{DB9E9C8E-5230-4B2C-966B-FF92840B2E1A}"/>
              </a:ext>
            </a:extLst>
          </p:cNvPr>
          <p:cNvSpPr>
            <a:spLocks noGrp="1"/>
          </p:cNvSpPr>
          <p:nvPr>
            <p:ph idx="11"/>
          </p:nvPr>
        </p:nvSpPr>
        <p:spPr>
          <a:xfrm>
            <a:off x="648318" y="2882333"/>
            <a:ext cx="3930716" cy="882117"/>
          </a:xfrm>
        </p:spPr>
        <p:txBody>
          <a:bodyPr/>
          <a:lstStyle/>
          <a:p>
            <a:pPr marL="0" indent="0">
              <a:lnSpc>
                <a:spcPct val="110000"/>
              </a:lnSpc>
              <a:buNone/>
            </a:pPr>
            <a:r>
              <a:rPr lang="en-GB" dirty="0"/>
              <a:t>We’re always looking for ways to improve the services, tools and support that we provide for our members. We will continue to create and release new training and toolkits. If you have any suggestions, please get in touch.</a:t>
            </a:r>
          </a:p>
        </p:txBody>
      </p:sp>
      <p:sp>
        <p:nvSpPr>
          <p:cNvPr id="3" name="Slide Number Placeholder 2">
            <a:extLst>
              <a:ext uri="{FF2B5EF4-FFF2-40B4-BE49-F238E27FC236}">
                <a16:creationId xmlns:a16="http://schemas.microsoft.com/office/drawing/2014/main" id="{6E892DC2-647C-4190-8F7A-8CC008BFA7E2}"/>
              </a:ext>
            </a:extLst>
          </p:cNvPr>
          <p:cNvSpPr>
            <a:spLocks noGrp="1"/>
          </p:cNvSpPr>
          <p:nvPr>
            <p:ph type="sldNum" sz="quarter" idx="4294967295"/>
          </p:nvPr>
        </p:nvSpPr>
        <p:spPr>
          <a:xfrm>
            <a:off x="9448800" y="6465888"/>
            <a:ext cx="2743200" cy="222250"/>
          </a:xfrm>
        </p:spPr>
        <p:txBody>
          <a:bodyPr/>
          <a:lstStyle/>
          <a:p>
            <a:fld id="{3AC761A6-5F81-41BB-AD0A-03D4E04D9C87}" type="slidenum">
              <a:rPr lang="en-GB" noProof="0" smtClean="0"/>
              <a:pPr/>
              <a:t>2</a:t>
            </a:fld>
            <a:endParaRPr lang="en-GB" noProof="0"/>
          </a:p>
        </p:txBody>
      </p:sp>
      <p:sp>
        <p:nvSpPr>
          <p:cNvPr id="38" name="Text Placeholder 9">
            <a:extLst>
              <a:ext uri="{FF2B5EF4-FFF2-40B4-BE49-F238E27FC236}">
                <a16:creationId xmlns:a16="http://schemas.microsoft.com/office/drawing/2014/main" id="{00F535A5-E06F-4188-AFAE-255D4631116D}"/>
              </a:ext>
            </a:extLst>
          </p:cNvPr>
          <p:cNvSpPr txBox="1">
            <a:spLocks/>
          </p:cNvSpPr>
          <p:nvPr/>
        </p:nvSpPr>
        <p:spPr>
          <a:xfrm>
            <a:off x="5070000" y="4572514"/>
            <a:ext cx="2052000" cy="79200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0"/>
              </a:spcAft>
            </a:pPr>
            <a:r>
              <a:rPr lang="en-GB" sz="1600" dirty="0">
                <a:latin typeface="+mj-lt"/>
              </a:rPr>
              <a:t>Daylia Brown</a:t>
            </a:r>
          </a:p>
          <a:p>
            <a:pPr algn="ctr">
              <a:spcAft>
                <a:spcPts val="0"/>
              </a:spcAft>
            </a:pPr>
            <a:r>
              <a:rPr lang="en-GB" sz="1050" dirty="0">
                <a:solidFill>
                  <a:schemeClr val="accent2"/>
                </a:solidFill>
              </a:rPr>
              <a:t>Senior Membership </a:t>
            </a:r>
            <a:br>
              <a:rPr lang="en-GB" sz="1050" dirty="0">
                <a:solidFill>
                  <a:schemeClr val="accent2"/>
                </a:solidFill>
              </a:rPr>
            </a:br>
            <a:r>
              <a:rPr lang="en-GB" sz="1050" dirty="0">
                <a:solidFill>
                  <a:schemeClr val="accent2"/>
                </a:solidFill>
              </a:rPr>
              <a:t>Engagement Manager</a:t>
            </a:r>
          </a:p>
          <a:p>
            <a:pPr algn="ctr">
              <a:spcAft>
                <a:spcPts val="0"/>
              </a:spcAft>
            </a:pPr>
            <a:r>
              <a:rPr lang="en-GB" sz="900" dirty="0"/>
              <a:t>daylia.brown@responsiblejewellery.com</a:t>
            </a:r>
          </a:p>
        </p:txBody>
      </p:sp>
      <p:pic>
        <p:nvPicPr>
          <p:cNvPr id="39" name="Picture Placeholder 47" descr="A picture containing person, wall, indoor, person&#10;&#10;Description automatically generated">
            <a:extLst>
              <a:ext uri="{FF2B5EF4-FFF2-40B4-BE49-F238E27FC236}">
                <a16:creationId xmlns:a16="http://schemas.microsoft.com/office/drawing/2014/main" id="{1906F4A7-3E03-4B3C-80A5-1C747DB48790}"/>
              </a:ext>
            </a:extLst>
          </p:cNvPr>
          <p:cNvPicPr>
            <a:picLocks noChangeAspect="1"/>
          </p:cNvPicPr>
          <p:nvPr/>
        </p:nvPicPr>
        <p:blipFill rotWithShape="1">
          <a:blip r:embed="rId2">
            <a:extLst>
              <a:ext uri="{28A0092B-C50C-407E-A947-70E740481C1C}">
                <a14:useLocalDpi xmlns:a14="http://schemas.microsoft.com/office/drawing/2010/main" val="0"/>
              </a:ext>
            </a:extLst>
          </a:blip>
          <a:srcRect l="18" t="9200" r="-18" b="28666"/>
          <a:stretch/>
        </p:blipFill>
        <p:spPr>
          <a:xfrm>
            <a:off x="5260181" y="2882333"/>
            <a:ext cx="1671638" cy="1670050"/>
          </a:xfrm>
          <a:prstGeom prst="ellipse">
            <a:avLst/>
          </a:prstGeom>
          <a:solidFill>
            <a:schemeClr val="bg1"/>
          </a:solidFill>
          <a:ln>
            <a:noFill/>
          </a:ln>
        </p:spPr>
      </p:pic>
      <p:pic>
        <p:nvPicPr>
          <p:cNvPr id="40" name="Picture Placeholder 6">
            <a:extLst>
              <a:ext uri="{FF2B5EF4-FFF2-40B4-BE49-F238E27FC236}">
                <a16:creationId xmlns:a16="http://schemas.microsoft.com/office/drawing/2014/main" id="{FA6FA8E6-4A0F-45F5-9CED-D07DB5E605DD}"/>
              </a:ext>
            </a:extLst>
          </p:cNvPr>
          <p:cNvPicPr>
            <a:picLocks noChangeAspect="1"/>
          </p:cNvPicPr>
          <p:nvPr/>
        </p:nvPicPr>
        <p:blipFill rotWithShape="1">
          <a:blip r:embed="rId3">
            <a:extLst>
              <a:ext uri="{28A0092B-C50C-407E-A947-70E740481C1C}">
                <a14:useLocalDpi xmlns:a14="http://schemas.microsoft.com/office/drawing/2010/main" val="0"/>
              </a:ext>
            </a:extLst>
          </a:blip>
          <a:srcRect l="32707" t="2212" b="43704"/>
          <a:stretch/>
        </p:blipFill>
        <p:spPr>
          <a:xfrm>
            <a:off x="7576938" y="2882333"/>
            <a:ext cx="1671638" cy="1670050"/>
          </a:xfrm>
          <a:prstGeom prst="ellipse">
            <a:avLst/>
          </a:prstGeom>
          <a:solidFill>
            <a:schemeClr val="bg1"/>
          </a:solidFill>
          <a:ln>
            <a:noFill/>
          </a:ln>
        </p:spPr>
      </p:pic>
      <p:sp>
        <p:nvSpPr>
          <p:cNvPr id="41" name="Text Placeholder 7">
            <a:extLst>
              <a:ext uri="{FF2B5EF4-FFF2-40B4-BE49-F238E27FC236}">
                <a16:creationId xmlns:a16="http://schemas.microsoft.com/office/drawing/2014/main" id="{DAF5E94D-3B74-4788-80BD-8E456F6FAEB5}"/>
              </a:ext>
            </a:extLst>
          </p:cNvPr>
          <p:cNvSpPr txBox="1">
            <a:spLocks/>
          </p:cNvSpPr>
          <p:nvPr/>
        </p:nvSpPr>
        <p:spPr>
          <a:xfrm>
            <a:off x="7382071" y="4572514"/>
            <a:ext cx="2052000" cy="79200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0"/>
              </a:spcAft>
            </a:pPr>
            <a:r>
              <a:rPr lang="en-GB" sz="1600" dirty="0">
                <a:latin typeface="+mj-lt"/>
              </a:rPr>
              <a:t>Kinjal Shah</a:t>
            </a:r>
          </a:p>
          <a:p>
            <a:pPr algn="ctr">
              <a:spcAft>
                <a:spcPts val="0"/>
              </a:spcAft>
            </a:pPr>
            <a:r>
              <a:rPr lang="en-US" sz="1050" dirty="0">
                <a:solidFill>
                  <a:schemeClr val="accent2"/>
                </a:solidFill>
              </a:rPr>
              <a:t>Regional Membership Engagement Lead for India and Middle East</a:t>
            </a:r>
          </a:p>
          <a:p>
            <a:pPr algn="ctr">
              <a:spcAft>
                <a:spcPts val="0"/>
              </a:spcAft>
            </a:pPr>
            <a:r>
              <a:rPr lang="en-GB" sz="900" dirty="0"/>
              <a:t>kinjal.shah@responsiblejewellery.com</a:t>
            </a:r>
          </a:p>
        </p:txBody>
      </p:sp>
      <p:sp>
        <p:nvSpPr>
          <p:cNvPr id="42" name="Text Placeholder 9">
            <a:extLst>
              <a:ext uri="{FF2B5EF4-FFF2-40B4-BE49-F238E27FC236}">
                <a16:creationId xmlns:a16="http://schemas.microsoft.com/office/drawing/2014/main" id="{EB78E9B7-7F01-4792-9B10-3314034DE44C}"/>
              </a:ext>
            </a:extLst>
          </p:cNvPr>
          <p:cNvSpPr txBox="1">
            <a:spLocks/>
          </p:cNvSpPr>
          <p:nvPr/>
        </p:nvSpPr>
        <p:spPr>
          <a:xfrm>
            <a:off x="9651359" y="4572514"/>
            <a:ext cx="2124000" cy="79200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0"/>
              </a:spcAft>
            </a:pPr>
            <a:r>
              <a:rPr lang="en-GB" sz="1600" dirty="0">
                <a:latin typeface="+mj-lt"/>
              </a:rPr>
              <a:t>Alyssa Fontaine</a:t>
            </a:r>
          </a:p>
          <a:p>
            <a:pPr algn="ctr">
              <a:spcAft>
                <a:spcPts val="0"/>
              </a:spcAft>
            </a:pPr>
            <a:r>
              <a:rPr lang="en-GB" sz="1050" dirty="0">
                <a:solidFill>
                  <a:schemeClr val="accent2"/>
                </a:solidFill>
              </a:rPr>
              <a:t>Membership Engagement </a:t>
            </a:r>
            <a:br>
              <a:rPr lang="en-GB" sz="1050" dirty="0">
                <a:solidFill>
                  <a:schemeClr val="accent2"/>
                </a:solidFill>
              </a:rPr>
            </a:br>
            <a:r>
              <a:rPr lang="en-GB" sz="1050" dirty="0">
                <a:solidFill>
                  <a:schemeClr val="accent2"/>
                </a:solidFill>
              </a:rPr>
              <a:t>Manager</a:t>
            </a:r>
          </a:p>
          <a:p>
            <a:pPr algn="ctr">
              <a:spcAft>
                <a:spcPts val="0"/>
              </a:spcAft>
            </a:pPr>
            <a:r>
              <a:rPr lang="en-GB" sz="900" dirty="0"/>
              <a:t>alyssa.fontaine@responsiblejewellery.com</a:t>
            </a:r>
            <a:endParaRPr lang="en-GB" sz="1050" dirty="0"/>
          </a:p>
        </p:txBody>
      </p:sp>
      <p:pic>
        <p:nvPicPr>
          <p:cNvPr id="43" name="Picture Placeholder 12">
            <a:extLst>
              <a:ext uri="{FF2B5EF4-FFF2-40B4-BE49-F238E27FC236}">
                <a16:creationId xmlns:a16="http://schemas.microsoft.com/office/drawing/2014/main" id="{AAECE64F-50CD-440A-8F18-A7873D7345B8}"/>
              </a:ext>
            </a:extLst>
          </p:cNvPr>
          <p:cNvPicPr>
            <a:picLocks noChangeAspect="1"/>
          </p:cNvPicPr>
          <p:nvPr/>
        </p:nvPicPr>
        <p:blipFill>
          <a:blip r:embed="rId4">
            <a:extLst>
              <a:ext uri="{28A0092B-C50C-407E-A947-70E740481C1C}">
                <a14:useLocalDpi xmlns:a14="http://schemas.microsoft.com/office/drawing/2010/main" val="0"/>
              </a:ext>
            </a:extLst>
          </a:blip>
          <a:srcRect t="16101" b="16101"/>
          <a:stretch/>
        </p:blipFill>
        <p:spPr>
          <a:xfrm>
            <a:off x="9893696" y="2882333"/>
            <a:ext cx="1671638" cy="1670050"/>
          </a:xfrm>
          <a:prstGeom prst="ellipse">
            <a:avLst/>
          </a:prstGeom>
          <a:ln>
            <a:noFill/>
          </a:ln>
        </p:spPr>
      </p:pic>
    </p:spTree>
    <p:extLst>
      <p:ext uri="{BB962C8B-B14F-4D97-AF65-F5344CB8AC3E}">
        <p14:creationId xmlns:p14="http://schemas.microsoft.com/office/powerpoint/2010/main" val="1251205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6F6756-B15C-46F5-8B3F-DC4A408F7C97}"/>
              </a:ext>
            </a:extLst>
          </p:cNvPr>
          <p:cNvSpPr>
            <a:spLocks noGrp="1"/>
          </p:cNvSpPr>
          <p:nvPr>
            <p:ph type="sldNum" sz="quarter" idx="10"/>
          </p:nvPr>
        </p:nvSpPr>
        <p:spPr/>
        <p:txBody>
          <a:bodyPr/>
          <a:lstStyle/>
          <a:p>
            <a:fld id="{3AC761A6-5F81-41BB-AD0A-03D4E04D9C87}" type="slidenum">
              <a:rPr lang="en-GB" noProof="0" smtClean="0"/>
              <a:pPr/>
              <a:t>20</a:t>
            </a:fld>
            <a:endParaRPr lang="en-GB" noProof="0"/>
          </a:p>
        </p:txBody>
      </p:sp>
    </p:spTree>
    <p:extLst>
      <p:ext uri="{BB962C8B-B14F-4D97-AF65-F5344CB8AC3E}">
        <p14:creationId xmlns:p14="http://schemas.microsoft.com/office/powerpoint/2010/main" val="1869284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8CB6-2FFD-4C45-B85D-4234A14B6883}"/>
              </a:ext>
            </a:extLst>
          </p:cNvPr>
          <p:cNvSpPr>
            <a:spLocks noGrp="1"/>
          </p:cNvSpPr>
          <p:nvPr>
            <p:ph type="title"/>
          </p:nvPr>
        </p:nvSpPr>
        <p:spPr/>
        <p:txBody>
          <a:bodyPr/>
          <a:lstStyle/>
          <a:p>
            <a:r>
              <a:rPr lang="en-GB" dirty="0"/>
              <a:t>Our purpose</a:t>
            </a:r>
          </a:p>
        </p:txBody>
      </p:sp>
      <p:sp>
        <p:nvSpPr>
          <p:cNvPr id="3" name="Slide Number Placeholder 2">
            <a:extLst>
              <a:ext uri="{FF2B5EF4-FFF2-40B4-BE49-F238E27FC236}">
                <a16:creationId xmlns:a16="http://schemas.microsoft.com/office/drawing/2014/main" id="{118CE0B8-4AFA-451A-99F7-2EDB52FF9C3A}"/>
              </a:ext>
            </a:extLst>
          </p:cNvPr>
          <p:cNvSpPr>
            <a:spLocks noGrp="1"/>
          </p:cNvSpPr>
          <p:nvPr>
            <p:ph type="sldNum" sz="quarter" idx="10"/>
          </p:nvPr>
        </p:nvSpPr>
        <p:spPr/>
        <p:txBody>
          <a:bodyPr/>
          <a:lstStyle/>
          <a:p>
            <a:fld id="{3AC761A6-5F81-41BB-AD0A-03D4E04D9C87}" type="slidenum">
              <a:rPr lang="en-GB" noProof="0" smtClean="0"/>
              <a:pPr/>
              <a:t>21</a:t>
            </a:fld>
            <a:endParaRPr lang="en-GB" noProof="0"/>
          </a:p>
        </p:txBody>
      </p:sp>
    </p:spTree>
    <p:extLst>
      <p:ext uri="{BB962C8B-B14F-4D97-AF65-F5344CB8AC3E}">
        <p14:creationId xmlns:p14="http://schemas.microsoft.com/office/powerpoint/2010/main" val="2445700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text, table&#10;&#10;Description automatically generated">
            <a:extLst>
              <a:ext uri="{FF2B5EF4-FFF2-40B4-BE49-F238E27FC236}">
                <a16:creationId xmlns:a16="http://schemas.microsoft.com/office/drawing/2014/main" id="{DD8B7C3A-21F9-4FEC-9733-CC0AA4EFAB4F}"/>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31102" r="31102"/>
          <a:stretch>
            <a:fillRect/>
          </a:stretch>
        </p:blipFill>
        <p:spPr/>
      </p:pic>
      <p:pic>
        <p:nvPicPr>
          <p:cNvPr id="7" name="Picture Placeholder 6" descr="Text&#10;&#10;Description automatically generated">
            <a:extLst>
              <a:ext uri="{FF2B5EF4-FFF2-40B4-BE49-F238E27FC236}">
                <a16:creationId xmlns:a16="http://schemas.microsoft.com/office/drawing/2014/main" id="{E54442C9-E3E6-4571-9B8A-F9FC093A0A85}"/>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18503" r="18503"/>
          <a:stretch>
            <a:fillRect/>
          </a:stretch>
        </p:blipFill>
        <p:spPr/>
      </p:pic>
      <p:sp>
        <p:nvSpPr>
          <p:cNvPr id="4" name="Title 3">
            <a:extLst>
              <a:ext uri="{FF2B5EF4-FFF2-40B4-BE49-F238E27FC236}">
                <a16:creationId xmlns:a16="http://schemas.microsoft.com/office/drawing/2014/main" id="{19854C71-8D62-44FC-A661-9B319CAC0456}"/>
              </a:ext>
            </a:extLst>
          </p:cNvPr>
          <p:cNvSpPr>
            <a:spLocks noGrp="1"/>
          </p:cNvSpPr>
          <p:nvPr>
            <p:ph type="title"/>
          </p:nvPr>
        </p:nvSpPr>
        <p:spPr/>
        <p:txBody>
          <a:bodyPr/>
          <a:lstStyle/>
          <a:p>
            <a:r>
              <a:rPr lang="en-GB" dirty="0"/>
              <a:t>RJC Standards</a:t>
            </a:r>
          </a:p>
        </p:txBody>
      </p:sp>
      <p:sp>
        <p:nvSpPr>
          <p:cNvPr id="5" name="Content Placeholder 4">
            <a:extLst>
              <a:ext uri="{FF2B5EF4-FFF2-40B4-BE49-F238E27FC236}">
                <a16:creationId xmlns:a16="http://schemas.microsoft.com/office/drawing/2014/main" id="{1792B8C9-6721-4396-9BED-B71D15E8758F}"/>
              </a:ext>
            </a:extLst>
          </p:cNvPr>
          <p:cNvSpPr>
            <a:spLocks noGrp="1"/>
          </p:cNvSpPr>
          <p:nvPr>
            <p:ph idx="11"/>
          </p:nvPr>
        </p:nvSpPr>
        <p:spPr/>
        <p:txBody>
          <a:bodyPr/>
          <a:lstStyle/>
          <a:p>
            <a:pPr marL="0" indent="0">
              <a:buNone/>
            </a:pPr>
            <a:r>
              <a:rPr lang="en-US" sz="1600" dirty="0">
                <a:solidFill>
                  <a:schemeClr val="accent2"/>
                </a:solidFill>
              </a:rPr>
              <a:t>CODE OF PRACTICES</a:t>
            </a:r>
          </a:p>
          <a:p>
            <a:r>
              <a:rPr lang="en-US" sz="1600" dirty="0"/>
              <a:t>Mandatory for certified members</a:t>
            </a:r>
          </a:p>
          <a:p>
            <a:r>
              <a:rPr lang="en-US" sz="1600" dirty="0"/>
              <a:t>Focused on management practices</a:t>
            </a:r>
          </a:p>
          <a:p>
            <a:r>
              <a:rPr lang="en-US" sz="1600" dirty="0"/>
              <a:t>Aligned with UN Guiding Principles </a:t>
            </a:r>
            <a:br>
              <a:rPr lang="en-US" sz="1600" dirty="0"/>
            </a:br>
            <a:r>
              <a:rPr lang="en-US" sz="1600" dirty="0"/>
              <a:t>of Business and Human Rights and </a:t>
            </a:r>
            <a:br>
              <a:rPr lang="en-US" sz="1600" dirty="0"/>
            </a:br>
            <a:r>
              <a:rPr lang="en-US" sz="1600" dirty="0"/>
              <a:t>OECD Due Diligence Guidance</a:t>
            </a:r>
          </a:p>
          <a:p>
            <a:pPr marL="0" indent="0">
              <a:buNone/>
            </a:pPr>
            <a:endParaRPr lang="en-US" sz="1600" dirty="0"/>
          </a:p>
          <a:p>
            <a:pPr marL="0" indent="0">
              <a:buNone/>
            </a:pPr>
            <a:r>
              <a:rPr lang="en-US" sz="1600" dirty="0">
                <a:solidFill>
                  <a:schemeClr val="accent2"/>
                </a:solidFill>
              </a:rPr>
              <a:t>CHAIN OF CUSTODY</a:t>
            </a:r>
          </a:p>
          <a:p>
            <a:r>
              <a:rPr lang="en-US" sz="1600" dirty="0"/>
              <a:t>Voluntary for members</a:t>
            </a:r>
          </a:p>
          <a:p>
            <a:r>
              <a:rPr lang="en-US" sz="1600" dirty="0"/>
              <a:t>Focused on material and the flow of gold, silver and platinum metals through the supply chain </a:t>
            </a:r>
          </a:p>
          <a:p>
            <a:r>
              <a:rPr lang="en-US" sz="1600" dirty="0"/>
              <a:t>Includes conflict-sensitive sourcing</a:t>
            </a:r>
          </a:p>
        </p:txBody>
      </p:sp>
    </p:spTree>
    <p:extLst>
      <p:ext uri="{BB962C8B-B14F-4D97-AF65-F5344CB8AC3E}">
        <p14:creationId xmlns:p14="http://schemas.microsoft.com/office/powerpoint/2010/main" val="6662679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632F4-29CD-44AF-A866-42AFCBC9E67D}"/>
              </a:ext>
            </a:extLst>
          </p:cNvPr>
          <p:cNvSpPr>
            <a:spLocks noGrp="1"/>
          </p:cNvSpPr>
          <p:nvPr>
            <p:ph type="title"/>
          </p:nvPr>
        </p:nvSpPr>
        <p:spPr/>
        <p:txBody>
          <a:bodyPr/>
          <a:lstStyle/>
          <a:p>
            <a:r>
              <a:rPr lang="en-GB" dirty="0"/>
              <a:t>Code of Practices (COP) standard</a:t>
            </a:r>
          </a:p>
        </p:txBody>
      </p:sp>
      <p:sp>
        <p:nvSpPr>
          <p:cNvPr id="3" name="Slide Number Placeholder 2">
            <a:extLst>
              <a:ext uri="{FF2B5EF4-FFF2-40B4-BE49-F238E27FC236}">
                <a16:creationId xmlns:a16="http://schemas.microsoft.com/office/drawing/2014/main" id="{BFBBB643-A3BF-4DCE-8896-58D68B2E6365}"/>
              </a:ext>
            </a:extLst>
          </p:cNvPr>
          <p:cNvSpPr>
            <a:spLocks noGrp="1"/>
          </p:cNvSpPr>
          <p:nvPr>
            <p:ph type="sldNum" sz="quarter" idx="10"/>
          </p:nvPr>
        </p:nvSpPr>
        <p:spPr/>
        <p:txBody>
          <a:bodyPr/>
          <a:lstStyle/>
          <a:p>
            <a:fld id="{3AC761A6-5F81-41BB-AD0A-03D4E04D9C87}" type="slidenum">
              <a:rPr lang="en-GB" noProof="0" smtClean="0"/>
              <a:pPr/>
              <a:t>23</a:t>
            </a:fld>
            <a:endParaRPr lang="en-GB" noProof="0"/>
          </a:p>
        </p:txBody>
      </p:sp>
    </p:spTree>
    <p:extLst>
      <p:ext uri="{BB962C8B-B14F-4D97-AF65-F5344CB8AC3E}">
        <p14:creationId xmlns:p14="http://schemas.microsoft.com/office/powerpoint/2010/main" val="2510409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A849A-9128-490D-ACAE-543C15AB4B46}"/>
              </a:ext>
            </a:extLst>
          </p:cNvPr>
          <p:cNvSpPr>
            <a:spLocks noGrp="1"/>
          </p:cNvSpPr>
          <p:nvPr>
            <p:ph type="title"/>
          </p:nvPr>
        </p:nvSpPr>
        <p:spPr/>
        <p:txBody>
          <a:bodyPr/>
          <a:lstStyle/>
          <a:p>
            <a:r>
              <a:rPr lang="en-GB" dirty="0"/>
              <a:t>Code of Practices and SDGs</a:t>
            </a:r>
          </a:p>
        </p:txBody>
      </p:sp>
      <p:sp>
        <p:nvSpPr>
          <p:cNvPr id="3" name="Slide Number Placeholder 2">
            <a:extLst>
              <a:ext uri="{FF2B5EF4-FFF2-40B4-BE49-F238E27FC236}">
                <a16:creationId xmlns:a16="http://schemas.microsoft.com/office/drawing/2014/main" id="{0DA9E761-193A-489D-9F0E-D7E1DDC4128E}"/>
              </a:ext>
            </a:extLst>
          </p:cNvPr>
          <p:cNvSpPr>
            <a:spLocks noGrp="1"/>
          </p:cNvSpPr>
          <p:nvPr>
            <p:ph type="sldNum" sz="quarter" idx="10"/>
          </p:nvPr>
        </p:nvSpPr>
        <p:spPr/>
        <p:txBody>
          <a:bodyPr/>
          <a:lstStyle/>
          <a:p>
            <a:fld id="{3AC761A6-5F81-41BB-AD0A-03D4E04D9C87}" type="slidenum">
              <a:rPr lang="en-GB" noProof="0" smtClean="0"/>
              <a:pPr/>
              <a:t>24</a:t>
            </a:fld>
            <a:endParaRPr lang="en-GB" noProof="0"/>
          </a:p>
        </p:txBody>
      </p:sp>
    </p:spTree>
    <p:extLst>
      <p:ext uri="{BB962C8B-B14F-4D97-AF65-F5344CB8AC3E}">
        <p14:creationId xmlns:p14="http://schemas.microsoft.com/office/powerpoint/2010/main" val="3627287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7D3A5-BB67-4C16-83E2-F2C3E0A542A1}"/>
              </a:ext>
            </a:extLst>
          </p:cNvPr>
          <p:cNvSpPr>
            <a:spLocks noGrp="1"/>
          </p:cNvSpPr>
          <p:nvPr>
            <p:ph type="title"/>
          </p:nvPr>
        </p:nvSpPr>
        <p:spPr/>
        <p:txBody>
          <a:bodyPr/>
          <a:lstStyle/>
          <a:p>
            <a:r>
              <a:rPr lang="en-GB" dirty="0"/>
              <a:t>Compliance, audit and certification</a:t>
            </a:r>
          </a:p>
        </p:txBody>
      </p:sp>
      <p:sp>
        <p:nvSpPr>
          <p:cNvPr id="3" name="Content Placeholder 2">
            <a:extLst>
              <a:ext uri="{FF2B5EF4-FFF2-40B4-BE49-F238E27FC236}">
                <a16:creationId xmlns:a16="http://schemas.microsoft.com/office/drawing/2014/main" id="{E5AED2DD-54F7-4C60-8571-154C3C8351E6}"/>
              </a:ext>
            </a:extLst>
          </p:cNvPr>
          <p:cNvSpPr>
            <a:spLocks noGrp="1"/>
          </p:cNvSpPr>
          <p:nvPr>
            <p:ph sz="half" idx="1"/>
          </p:nvPr>
        </p:nvSpPr>
        <p:spPr/>
        <p:txBody>
          <a:bodyPr/>
          <a:lstStyle/>
          <a:p>
            <a:r>
              <a:rPr lang="en-GB" dirty="0"/>
              <a:t>RJC requires its members to demonstrate compliance against the applicable provisions in its Code of Practice (COP) standard. </a:t>
            </a:r>
          </a:p>
          <a:p>
            <a:r>
              <a:rPr lang="en-GB" dirty="0"/>
              <a:t>All members must do this and after joining must have undergone an audit within two years. If successful, after an audit RJC will issue certification for three years. </a:t>
            </a:r>
          </a:p>
          <a:p>
            <a:r>
              <a:rPr lang="en-GB" dirty="0"/>
              <a:t>Member’s must then be re-audited to ensure that compliance with the COP is still being maintained.</a:t>
            </a:r>
          </a:p>
        </p:txBody>
      </p:sp>
      <p:sp>
        <p:nvSpPr>
          <p:cNvPr id="5" name="Slide Number Placeholder 4">
            <a:extLst>
              <a:ext uri="{FF2B5EF4-FFF2-40B4-BE49-F238E27FC236}">
                <a16:creationId xmlns:a16="http://schemas.microsoft.com/office/drawing/2014/main" id="{43F948C0-8804-445E-AB78-6CAACC7335CB}"/>
              </a:ext>
            </a:extLst>
          </p:cNvPr>
          <p:cNvSpPr>
            <a:spLocks noGrp="1"/>
          </p:cNvSpPr>
          <p:nvPr>
            <p:ph type="sldNum" sz="quarter" idx="10"/>
          </p:nvPr>
        </p:nvSpPr>
        <p:spPr/>
        <p:txBody>
          <a:bodyPr/>
          <a:lstStyle/>
          <a:p>
            <a:fld id="{3AC761A6-5F81-41BB-AD0A-03D4E04D9C87}" type="slidenum">
              <a:rPr lang="en-GB" noProof="0" smtClean="0"/>
              <a:pPr/>
              <a:t>25</a:t>
            </a:fld>
            <a:endParaRPr lang="en-GB" noProof="0"/>
          </a:p>
        </p:txBody>
      </p:sp>
      <p:pic>
        <p:nvPicPr>
          <p:cNvPr id="6" name="Picture 2">
            <a:extLst>
              <a:ext uri="{FF2B5EF4-FFF2-40B4-BE49-F238E27FC236}">
                <a16:creationId xmlns:a16="http://schemas.microsoft.com/office/drawing/2014/main" id="{FAFE7061-FDCF-46E0-85F3-AF966DF87A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0232"/>
          <a:stretch/>
        </p:blipFill>
        <p:spPr bwMode="auto">
          <a:xfrm>
            <a:off x="6254918" y="1981200"/>
            <a:ext cx="5281762" cy="2666999"/>
          </a:xfrm>
          <a:prstGeom prst="rect">
            <a:avLst/>
          </a:prstGeom>
          <a:solidFill>
            <a:srgbClr val="FFFFFF"/>
          </a:solidFill>
          <a:ln>
            <a:solidFill>
              <a:schemeClr val="accent3"/>
            </a:solidFill>
          </a:ln>
        </p:spPr>
      </p:pic>
    </p:spTree>
    <p:extLst>
      <p:ext uri="{BB962C8B-B14F-4D97-AF65-F5344CB8AC3E}">
        <p14:creationId xmlns:p14="http://schemas.microsoft.com/office/powerpoint/2010/main" val="4235470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Text&#10;&#10;Description automatically generated">
            <a:extLst>
              <a:ext uri="{FF2B5EF4-FFF2-40B4-BE49-F238E27FC236}">
                <a16:creationId xmlns:a16="http://schemas.microsoft.com/office/drawing/2014/main" id="{D5ED6828-F2E5-44E8-A61A-EA7CA03D66F5}"/>
              </a:ext>
            </a:extLst>
          </p:cNvPr>
          <p:cNvPicPr>
            <a:picLocks noChangeAspect="1"/>
          </p:cNvPicPr>
          <p:nvPr/>
        </p:nvPicPr>
        <p:blipFill rotWithShape="1">
          <a:blip r:embed="rId2">
            <a:extLst>
              <a:ext uri="{28A0092B-C50C-407E-A947-70E740481C1C}">
                <a14:useLocalDpi xmlns:a14="http://schemas.microsoft.com/office/drawing/2010/main" val="0"/>
              </a:ext>
            </a:extLst>
          </a:blip>
          <a:srcRect l="5573" t="7036" b="-140"/>
          <a:stretch/>
        </p:blipFill>
        <p:spPr>
          <a:xfrm>
            <a:off x="5581205" y="0"/>
            <a:ext cx="6610795" cy="4345400"/>
          </a:xfrm>
          <a:prstGeom prst="rect">
            <a:avLst/>
          </a:prstGeom>
        </p:spPr>
      </p:pic>
      <p:sp>
        <p:nvSpPr>
          <p:cNvPr id="3" name="Title 2">
            <a:extLst>
              <a:ext uri="{FF2B5EF4-FFF2-40B4-BE49-F238E27FC236}">
                <a16:creationId xmlns:a16="http://schemas.microsoft.com/office/drawing/2014/main" id="{63153AFB-1CF8-43F4-B364-955B54AD79DD}"/>
              </a:ext>
            </a:extLst>
          </p:cNvPr>
          <p:cNvSpPr>
            <a:spLocks noGrp="1"/>
          </p:cNvSpPr>
          <p:nvPr>
            <p:ph type="title"/>
          </p:nvPr>
        </p:nvSpPr>
        <p:spPr/>
        <p:txBody>
          <a:bodyPr/>
          <a:lstStyle/>
          <a:p>
            <a:r>
              <a:rPr lang="en-GB" dirty="0"/>
              <a:t>Progress Report</a:t>
            </a:r>
          </a:p>
        </p:txBody>
      </p:sp>
      <p:sp>
        <p:nvSpPr>
          <p:cNvPr id="4" name="Content Placeholder 3">
            <a:extLst>
              <a:ext uri="{FF2B5EF4-FFF2-40B4-BE49-F238E27FC236}">
                <a16:creationId xmlns:a16="http://schemas.microsoft.com/office/drawing/2014/main" id="{7A5F6DC4-527B-46C8-A109-ACE44D3509F6}"/>
              </a:ext>
            </a:extLst>
          </p:cNvPr>
          <p:cNvSpPr>
            <a:spLocks noGrp="1"/>
          </p:cNvSpPr>
          <p:nvPr>
            <p:ph idx="11"/>
          </p:nvPr>
        </p:nvSpPr>
        <p:spPr>
          <a:xfrm>
            <a:off x="647999" y="1973580"/>
            <a:ext cx="3211553" cy="4251660"/>
          </a:xfrm>
        </p:spPr>
        <p:txBody>
          <a:bodyPr/>
          <a:lstStyle/>
          <a:p>
            <a:pPr marL="0" indent="0">
              <a:spcAft>
                <a:spcPts val="1200"/>
              </a:spcAft>
              <a:buNone/>
            </a:pPr>
            <a:r>
              <a:rPr lang="en-US" dirty="0"/>
              <a:t>Since our inception, RJC and members have shared a fundamental commitment to transparency and accountability for progress.</a:t>
            </a:r>
          </a:p>
          <a:p>
            <a:pPr marL="0" indent="0">
              <a:spcAft>
                <a:spcPts val="1200"/>
              </a:spcAft>
              <a:buNone/>
            </a:pPr>
            <a:r>
              <a:rPr lang="en-US" dirty="0"/>
              <a:t>Our Progress Reports renew our commitment to being a transparent and accountable </a:t>
            </a:r>
            <a:r>
              <a:rPr lang="en-US" dirty="0" err="1"/>
              <a:t>organisation</a:t>
            </a:r>
            <a:r>
              <a:rPr lang="en-US" dirty="0"/>
              <a:t>. </a:t>
            </a:r>
          </a:p>
          <a:p>
            <a:pPr marL="0" indent="0">
              <a:spcAft>
                <a:spcPts val="1200"/>
              </a:spcAft>
              <a:buNone/>
            </a:pPr>
            <a:r>
              <a:rPr lang="en-US" dirty="0"/>
              <a:t>They are an opportunity for us to share the challenges facing our industry and progress being made </a:t>
            </a:r>
            <a:br>
              <a:rPr lang="en-US" dirty="0"/>
            </a:br>
            <a:r>
              <a:rPr lang="en-US" dirty="0"/>
              <a:t>by RJC and members.</a:t>
            </a:r>
          </a:p>
        </p:txBody>
      </p:sp>
      <p:grpSp>
        <p:nvGrpSpPr>
          <p:cNvPr id="40" name="Group 39">
            <a:extLst>
              <a:ext uri="{FF2B5EF4-FFF2-40B4-BE49-F238E27FC236}">
                <a16:creationId xmlns:a16="http://schemas.microsoft.com/office/drawing/2014/main" id="{AD2B6F2D-3FAB-4A7A-9BD7-35C3BB14C867}"/>
              </a:ext>
            </a:extLst>
          </p:cNvPr>
          <p:cNvGrpSpPr/>
          <p:nvPr/>
        </p:nvGrpSpPr>
        <p:grpSpPr>
          <a:xfrm>
            <a:off x="4250153" y="4405338"/>
            <a:ext cx="7941847" cy="1819902"/>
            <a:chOff x="4250153" y="4405338"/>
            <a:chExt cx="7941847" cy="1819902"/>
          </a:xfrm>
        </p:grpSpPr>
        <p:grpSp>
          <p:nvGrpSpPr>
            <p:cNvPr id="39" name="Group 38">
              <a:extLst>
                <a:ext uri="{FF2B5EF4-FFF2-40B4-BE49-F238E27FC236}">
                  <a16:creationId xmlns:a16="http://schemas.microsoft.com/office/drawing/2014/main" id="{C3B167BD-1CCA-4AB1-9E6B-5593BC7595DF}"/>
                </a:ext>
              </a:extLst>
            </p:cNvPr>
            <p:cNvGrpSpPr/>
            <p:nvPr/>
          </p:nvGrpSpPr>
          <p:grpSpPr>
            <a:xfrm>
              <a:off x="5581205" y="4405338"/>
              <a:ext cx="6610795" cy="1819902"/>
              <a:chOff x="1856849" y="3799155"/>
              <a:chExt cx="10335151" cy="2845189"/>
            </a:xfrm>
          </p:grpSpPr>
          <p:pic>
            <p:nvPicPr>
              <p:cNvPr id="24" name="Picture 23" descr="A picture containing text&#10;&#10;Description automatically generated">
                <a:extLst>
                  <a:ext uri="{FF2B5EF4-FFF2-40B4-BE49-F238E27FC236}">
                    <a16:creationId xmlns:a16="http://schemas.microsoft.com/office/drawing/2014/main" id="{1F71E849-9F91-4738-A333-1FCA8A01B1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8713" y="3799155"/>
                <a:ext cx="2011422" cy="2845189"/>
              </a:xfrm>
              <a:prstGeom prst="rect">
                <a:avLst/>
              </a:prstGeom>
            </p:spPr>
          </p:pic>
          <p:pic>
            <p:nvPicPr>
              <p:cNvPr id="26" name="Picture 25" descr="A picture containing text&#10;&#10;Description automatically generated">
                <a:extLst>
                  <a:ext uri="{FF2B5EF4-FFF2-40B4-BE49-F238E27FC236}">
                    <a16:creationId xmlns:a16="http://schemas.microsoft.com/office/drawing/2014/main" id="{EEBA9803-A87E-4564-8C56-B8435995D6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7781" y="3799155"/>
                <a:ext cx="2011422" cy="2845189"/>
              </a:xfrm>
              <a:prstGeom prst="rect">
                <a:avLst/>
              </a:prstGeom>
            </p:spPr>
          </p:pic>
          <p:pic>
            <p:nvPicPr>
              <p:cNvPr id="28" name="Picture 27" descr="A picture containing text&#10;&#10;Description automatically generated">
                <a:extLst>
                  <a:ext uri="{FF2B5EF4-FFF2-40B4-BE49-F238E27FC236}">
                    <a16:creationId xmlns:a16="http://schemas.microsoft.com/office/drawing/2014/main" id="{98AF4393-2DE4-4C1E-BF97-D71EA4633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0578" y="3799155"/>
                <a:ext cx="2011422" cy="2845189"/>
              </a:xfrm>
              <a:prstGeom prst="rect">
                <a:avLst/>
              </a:prstGeom>
            </p:spPr>
          </p:pic>
          <p:pic>
            <p:nvPicPr>
              <p:cNvPr id="30" name="Picture 29" descr="Chart, sunburst chart&#10;&#10;Description automatically generated">
                <a:extLst>
                  <a:ext uri="{FF2B5EF4-FFF2-40B4-BE49-F238E27FC236}">
                    <a16:creationId xmlns:a16="http://schemas.microsoft.com/office/drawing/2014/main" id="{2E3BE497-D298-4433-8373-46D161E9A4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6849" y="3799155"/>
                <a:ext cx="2011422" cy="2845189"/>
              </a:xfrm>
              <a:prstGeom prst="rect">
                <a:avLst/>
              </a:prstGeom>
            </p:spPr>
          </p:pic>
          <p:pic>
            <p:nvPicPr>
              <p:cNvPr id="32" name="Picture 31" descr="Diagram&#10;&#10;Description automatically generated">
                <a:extLst>
                  <a:ext uri="{FF2B5EF4-FFF2-40B4-BE49-F238E27FC236}">
                    <a16:creationId xmlns:a16="http://schemas.microsoft.com/office/drawing/2014/main" id="{05160AA6-69D1-429E-AE55-7204BED73C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9645" y="3799155"/>
                <a:ext cx="2011422" cy="2845189"/>
              </a:xfrm>
              <a:prstGeom prst="rect">
                <a:avLst/>
              </a:prstGeom>
            </p:spPr>
          </p:pic>
        </p:grpSp>
        <p:pic>
          <p:nvPicPr>
            <p:cNvPr id="34" name="Picture 33" descr="A person's hand holding a book&#10;&#10;Description automatically generated with medium confidence">
              <a:extLst>
                <a:ext uri="{FF2B5EF4-FFF2-40B4-BE49-F238E27FC236}">
                  <a16:creationId xmlns:a16="http://schemas.microsoft.com/office/drawing/2014/main" id="{7192AF96-517A-4823-8A49-30111C6818E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50153" y="4406081"/>
              <a:ext cx="1286590" cy="1819159"/>
            </a:xfrm>
            <a:prstGeom prst="rect">
              <a:avLst/>
            </a:prstGeom>
          </p:spPr>
        </p:pic>
      </p:grpSp>
      <p:pic>
        <p:nvPicPr>
          <p:cNvPr id="5" name="Picture 4" descr="Graphical user interface, website&#10;&#10;Description automatically generated">
            <a:extLst>
              <a:ext uri="{FF2B5EF4-FFF2-40B4-BE49-F238E27FC236}">
                <a16:creationId xmlns:a16="http://schemas.microsoft.com/office/drawing/2014/main" id="{6FF71F90-D448-44A5-B08B-B23A288B4C8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34337" y="2519139"/>
            <a:ext cx="1286590" cy="1819721"/>
          </a:xfrm>
          <a:prstGeom prst="rect">
            <a:avLst/>
          </a:prstGeom>
        </p:spPr>
      </p:pic>
    </p:spTree>
    <p:extLst>
      <p:ext uri="{BB962C8B-B14F-4D97-AF65-F5344CB8AC3E}">
        <p14:creationId xmlns:p14="http://schemas.microsoft.com/office/powerpoint/2010/main" val="2311805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73E394-1725-4933-911F-4AD85A6B09B4}"/>
              </a:ext>
            </a:extLst>
          </p:cNvPr>
          <p:cNvSpPr>
            <a:spLocks noGrp="1"/>
          </p:cNvSpPr>
          <p:nvPr>
            <p:ph type="title"/>
          </p:nvPr>
        </p:nvSpPr>
        <p:spPr/>
        <p:txBody>
          <a:bodyPr/>
          <a:lstStyle/>
          <a:p>
            <a:r>
              <a:rPr lang="en-GB" dirty="0"/>
              <a:t>Roadmap 2030</a:t>
            </a:r>
          </a:p>
        </p:txBody>
      </p:sp>
      <p:sp>
        <p:nvSpPr>
          <p:cNvPr id="4" name="Content Placeholder 3">
            <a:extLst>
              <a:ext uri="{FF2B5EF4-FFF2-40B4-BE49-F238E27FC236}">
                <a16:creationId xmlns:a16="http://schemas.microsoft.com/office/drawing/2014/main" id="{5E00A172-30AB-4C59-B48A-FBFC2E79C7B3}"/>
              </a:ext>
            </a:extLst>
          </p:cNvPr>
          <p:cNvSpPr>
            <a:spLocks noGrp="1"/>
          </p:cNvSpPr>
          <p:nvPr>
            <p:ph idx="11"/>
          </p:nvPr>
        </p:nvSpPr>
        <p:spPr/>
        <p:txBody>
          <a:bodyPr/>
          <a:lstStyle/>
          <a:p>
            <a:pPr marL="0" indent="0">
              <a:buNone/>
            </a:pPr>
            <a:r>
              <a:rPr lang="en-US" dirty="0"/>
              <a:t>Measuring impact of long-term goals like sustainability can often be a challenge. Close and constant attention helps to understand the effectiveness of our standards and keep us focused on what matters.</a:t>
            </a:r>
          </a:p>
          <a:p>
            <a:pPr marL="0" indent="0">
              <a:buNone/>
            </a:pPr>
            <a:r>
              <a:rPr lang="en-US" dirty="0"/>
              <a:t>To understand the effectiveness and the impact of our work within the </a:t>
            </a:r>
            <a:r>
              <a:rPr lang="en-US" dirty="0" err="1"/>
              <a:t>jewellery</a:t>
            </a:r>
            <a:r>
              <a:rPr lang="en-US" dirty="0"/>
              <a:t> supply chain, we have established a monitoring, evaluation and learning (MEL) </a:t>
            </a:r>
            <a:r>
              <a:rPr lang="en-US" dirty="0" err="1"/>
              <a:t>programme</a:t>
            </a:r>
            <a:r>
              <a:rPr lang="en-US" dirty="0"/>
              <a:t> which consists of four key elements:</a:t>
            </a:r>
          </a:p>
          <a:p>
            <a:r>
              <a:rPr lang="en-US" dirty="0"/>
              <a:t>Roadmap</a:t>
            </a:r>
          </a:p>
          <a:p>
            <a:r>
              <a:rPr lang="en-US" dirty="0"/>
              <a:t>Performance monitoring</a:t>
            </a:r>
          </a:p>
          <a:p>
            <a:r>
              <a:rPr lang="en-US" dirty="0"/>
              <a:t>Research</a:t>
            </a:r>
          </a:p>
          <a:p>
            <a:r>
              <a:rPr lang="en-US" dirty="0"/>
              <a:t>Reporting &amp; learning</a:t>
            </a:r>
          </a:p>
          <a:p>
            <a:pPr marL="0" indent="0">
              <a:buNone/>
            </a:pPr>
            <a:endParaRPr lang="en-GB" dirty="0"/>
          </a:p>
        </p:txBody>
      </p:sp>
      <p:pic>
        <p:nvPicPr>
          <p:cNvPr id="6" name="Picture 5" descr="Table&#10;&#10;Description automatically generated with medium confidence">
            <a:extLst>
              <a:ext uri="{FF2B5EF4-FFF2-40B4-BE49-F238E27FC236}">
                <a16:creationId xmlns:a16="http://schemas.microsoft.com/office/drawing/2014/main" id="{27B8CA9C-E0E0-4843-9607-686608BF76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6157" y="654710"/>
            <a:ext cx="6615843" cy="3720947"/>
          </a:xfrm>
          <a:prstGeom prst="rect">
            <a:avLst/>
          </a:prstGeom>
        </p:spPr>
      </p:pic>
      <p:pic>
        <p:nvPicPr>
          <p:cNvPr id="8" name="Picture 7" descr="A picture containing window&#10;&#10;Description automatically generated">
            <a:extLst>
              <a:ext uri="{FF2B5EF4-FFF2-40B4-BE49-F238E27FC236}">
                <a16:creationId xmlns:a16="http://schemas.microsoft.com/office/drawing/2014/main" id="{5F570338-ECAD-40F4-8251-040D353C3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885" y="4657766"/>
            <a:ext cx="1311080" cy="1311080"/>
          </a:xfrm>
          <a:prstGeom prst="rect">
            <a:avLst/>
          </a:prstGeom>
        </p:spPr>
      </p:pic>
      <p:sp>
        <p:nvSpPr>
          <p:cNvPr id="9" name="TextBox 8">
            <a:extLst>
              <a:ext uri="{FF2B5EF4-FFF2-40B4-BE49-F238E27FC236}">
                <a16:creationId xmlns:a16="http://schemas.microsoft.com/office/drawing/2014/main" id="{5C85F19B-D805-49A1-B043-3D43AE89F9A5}"/>
              </a:ext>
            </a:extLst>
          </p:cNvPr>
          <p:cNvSpPr txBox="1"/>
          <p:nvPr/>
        </p:nvSpPr>
        <p:spPr>
          <a:xfrm>
            <a:off x="7307248" y="4995095"/>
            <a:ext cx="3788968" cy="646331"/>
          </a:xfrm>
          <a:prstGeom prst="rect">
            <a:avLst/>
          </a:prstGeom>
          <a:noFill/>
        </p:spPr>
        <p:txBody>
          <a:bodyPr wrap="square" rtlCol="0">
            <a:spAutoFit/>
          </a:bodyPr>
          <a:lstStyle/>
          <a:p>
            <a:r>
              <a:rPr lang="en-GB" sz="1200" cap="all" spc="300" dirty="0">
                <a:solidFill>
                  <a:schemeClr val="tx2"/>
                </a:solidFill>
              </a:rPr>
              <a:t>Responsible Jewellery Council Supports the Sustainable Development Goals (SDGs)</a:t>
            </a:r>
          </a:p>
        </p:txBody>
      </p:sp>
    </p:spTree>
    <p:extLst>
      <p:ext uri="{BB962C8B-B14F-4D97-AF65-F5344CB8AC3E}">
        <p14:creationId xmlns:p14="http://schemas.microsoft.com/office/powerpoint/2010/main" val="3719821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73E394-1725-4933-911F-4AD85A6B09B4}"/>
              </a:ext>
            </a:extLst>
          </p:cNvPr>
          <p:cNvSpPr>
            <a:spLocks noGrp="1"/>
          </p:cNvSpPr>
          <p:nvPr>
            <p:ph type="title"/>
          </p:nvPr>
        </p:nvSpPr>
        <p:spPr/>
        <p:txBody>
          <a:bodyPr/>
          <a:lstStyle/>
          <a:p>
            <a:r>
              <a:rPr lang="en-GB" dirty="0"/>
              <a:t>SDG Taskforce</a:t>
            </a:r>
          </a:p>
        </p:txBody>
      </p:sp>
      <p:sp>
        <p:nvSpPr>
          <p:cNvPr id="4" name="Content Placeholder 3">
            <a:extLst>
              <a:ext uri="{FF2B5EF4-FFF2-40B4-BE49-F238E27FC236}">
                <a16:creationId xmlns:a16="http://schemas.microsoft.com/office/drawing/2014/main" id="{5E00A172-30AB-4C59-B48A-FBFC2E79C7B3}"/>
              </a:ext>
            </a:extLst>
          </p:cNvPr>
          <p:cNvSpPr>
            <a:spLocks noGrp="1"/>
          </p:cNvSpPr>
          <p:nvPr>
            <p:ph sz="half" idx="1"/>
          </p:nvPr>
        </p:nvSpPr>
        <p:spPr/>
        <p:txBody>
          <a:bodyPr/>
          <a:lstStyle/>
          <a:p>
            <a:pPr marL="0" indent="0">
              <a:spcAft>
                <a:spcPts val="1200"/>
              </a:spcAft>
              <a:buNone/>
            </a:pPr>
            <a:r>
              <a:rPr lang="en-US" sz="1400" dirty="0"/>
              <a:t>In April 2021, RJC launched the SDG Taskforce for the </a:t>
            </a:r>
            <a:r>
              <a:rPr lang="en-US" sz="1400" dirty="0" err="1"/>
              <a:t>jewellery</a:t>
            </a:r>
            <a:r>
              <a:rPr lang="en-US" sz="1400" dirty="0"/>
              <a:t> industry to create a unified platform to benchmark members’ progress in the implementation of the 17 UN Sustainable Development Goals (SDGs).</a:t>
            </a:r>
          </a:p>
          <a:p>
            <a:pPr marL="0" indent="0">
              <a:spcAft>
                <a:spcPts val="1200"/>
              </a:spcAft>
              <a:buNone/>
            </a:pPr>
            <a:r>
              <a:rPr lang="en-US" sz="1400" dirty="0"/>
              <a:t>The UN SDGs are a call to action for all countries, </a:t>
            </a:r>
            <a:r>
              <a:rPr lang="en-US" sz="1400" dirty="0" err="1"/>
              <a:t>organisations</a:t>
            </a:r>
            <a:r>
              <a:rPr lang="en-US" sz="1400" dirty="0"/>
              <a:t> and people to come together in partnership to achieve a more sustainable and fairer future for all. </a:t>
            </a:r>
          </a:p>
          <a:p>
            <a:pPr marL="0" indent="0">
              <a:spcAft>
                <a:spcPts val="1200"/>
              </a:spcAft>
              <a:buNone/>
            </a:pPr>
            <a:r>
              <a:rPr lang="en-US" sz="1400" dirty="0"/>
              <a:t>The SDG Taskforce includes 26 leaders of the global </a:t>
            </a:r>
            <a:r>
              <a:rPr lang="en-US" sz="1400" dirty="0" err="1"/>
              <a:t>jewellery</a:t>
            </a:r>
            <a:r>
              <a:rPr lang="en-US" sz="1400" dirty="0"/>
              <a:t> industry together with the representatives of NGOs, other trade </a:t>
            </a:r>
            <a:r>
              <a:rPr lang="en-US" sz="1400" dirty="0" err="1"/>
              <a:t>organisations</a:t>
            </a:r>
            <a:r>
              <a:rPr lang="en-US" sz="1400" dirty="0"/>
              <a:t> and academia who will convene on a regular basis to drive change and track progress throughout the supply chain – from mining to retail. </a:t>
            </a:r>
          </a:p>
          <a:p>
            <a:pPr marL="0" indent="0">
              <a:spcAft>
                <a:spcPts val="1200"/>
              </a:spcAft>
              <a:buNone/>
            </a:pPr>
            <a:r>
              <a:rPr lang="en-US" sz="1400" dirty="0"/>
              <a:t>The SDG Taskforce will report on progress made within member companies and the industry through the annual RJC Progress Report and updates will be published to a dedicated web page (</a:t>
            </a:r>
            <a:r>
              <a:rPr lang="en-US" sz="1400" dirty="0">
                <a:hlinkClick r:id="rId2"/>
              </a:rPr>
              <a:t>http://responsiblejewellery.com/sdg-taskforce/</a:t>
            </a:r>
            <a:r>
              <a:rPr lang="en-US" sz="1400" dirty="0"/>
              <a:t>). </a:t>
            </a:r>
            <a:endParaRPr lang="en-GB" sz="1400" dirty="0"/>
          </a:p>
        </p:txBody>
      </p:sp>
      <p:pic>
        <p:nvPicPr>
          <p:cNvPr id="13" name="Content Placeholder 12" descr="A screenshot of a computer&#10;&#10;Description automatically generated with low confidence">
            <a:extLst>
              <a:ext uri="{FF2B5EF4-FFF2-40B4-BE49-F238E27FC236}">
                <a16:creationId xmlns:a16="http://schemas.microsoft.com/office/drawing/2014/main" id="{0D58A76F-6A25-4EB1-9A3D-4239777D528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03676" y="1981200"/>
            <a:ext cx="5040312" cy="2800173"/>
          </a:xfrm>
          <a:prstGeom prst="rect">
            <a:avLst/>
          </a:prstGeom>
        </p:spPr>
      </p:pic>
    </p:spTree>
    <p:extLst>
      <p:ext uri="{BB962C8B-B14F-4D97-AF65-F5344CB8AC3E}">
        <p14:creationId xmlns:p14="http://schemas.microsoft.com/office/powerpoint/2010/main" val="3036261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A6E1C-29FF-49A2-ABEE-E4E5D135AC72}"/>
              </a:ext>
            </a:extLst>
          </p:cNvPr>
          <p:cNvSpPr>
            <a:spLocks noGrp="1"/>
          </p:cNvSpPr>
          <p:nvPr>
            <p:ph type="title"/>
          </p:nvPr>
        </p:nvSpPr>
        <p:spPr/>
        <p:txBody>
          <a:bodyPr/>
          <a:lstStyle/>
          <a:p>
            <a:r>
              <a:rPr lang="en-GB" dirty="0"/>
              <a:t>RJC Member Support Network</a:t>
            </a:r>
          </a:p>
        </p:txBody>
      </p:sp>
      <p:sp>
        <p:nvSpPr>
          <p:cNvPr id="3" name="Slide Number Placeholder 2">
            <a:extLst>
              <a:ext uri="{FF2B5EF4-FFF2-40B4-BE49-F238E27FC236}">
                <a16:creationId xmlns:a16="http://schemas.microsoft.com/office/drawing/2014/main" id="{681D23C6-C7F9-4ED8-9F48-2822D226032D}"/>
              </a:ext>
            </a:extLst>
          </p:cNvPr>
          <p:cNvSpPr>
            <a:spLocks noGrp="1"/>
          </p:cNvSpPr>
          <p:nvPr>
            <p:ph type="sldNum" sz="quarter" idx="10"/>
          </p:nvPr>
        </p:nvSpPr>
        <p:spPr/>
        <p:txBody>
          <a:bodyPr/>
          <a:lstStyle/>
          <a:p>
            <a:fld id="{3AC761A6-5F81-41BB-AD0A-03D4E04D9C87}" type="slidenum">
              <a:rPr lang="en-GB" noProof="0" smtClean="0"/>
              <a:pPr/>
              <a:t>29</a:t>
            </a:fld>
            <a:endParaRPr lang="en-GB" noProof="0"/>
          </a:p>
        </p:txBody>
      </p:sp>
    </p:spTree>
    <p:extLst>
      <p:ext uri="{BB962C8B-B14F-4D97-AF65-F5344CB8AC3E}">
        <p14:creationId xmlns:p14="http://schemas.microsoft.com/office/powerpoint/2010/main" val="3171921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0ABB6-CC98-41BA-AA05-1A202C2487C1}"/>
              </a:ext>
            </a:extLst>
          </p:cNvPr>
          <p:cNvSpPr>
            <a:spLocks noGrp="1"/>
          </p:cNvSpPr>
          <p:nvPr>
            <p:ph type="title"/>
          </p:nvPr>
        </p:nvSpPr>
        <p:spPr/>
        <p:txBody>
          <a:bodyPr/>
          <a:lstStyle/>
          <a:p>
            <a:r>
              <a:rPr lang="en-GB" dirty="0"/>
              <a:t>Contents</a:t>
            </a:r>
          </a:p>
        </p:txBody>
      </p:sp>
      <p:sp>
        <p:nvSpPr>
          <p:cNvPr id="3" name="Content Placeholder 2">
            <a:extLst>
              <a:ext uri="{FF2B5EF4-FFF2-40B4-BE49-F238E27FC236}">
                <a16:creationId xmlns:a16="http://schemas.microsoft.com/office/drawing/2014/main" id="{5C08698D-49E9-4138-9525-EC1418ED57D5}"/>
              </a:ext>
            </a:extLst>
          </p:cNvPr>
          <p:cNvSpPr>
            <a:spLocks noGrp="1"/>
          </p:cNvSpPr>
          <p:nvPr>
            <p:ph idx="1"/>
          </p:nvPr>
        </p:nvSpPr>
        <p:spPr/>
        <p:txBody>
          <a:bodyPr/>
          <a:lstStyle/>
          <a:p>
            <a:pPr marL="342900" indent="-342900">
              <a:spcAft>
                <a:spcPts val="1200"/>
              </a:spcAft>
              <a:buFont typeface="+mj-lt"/>
              <a:buAutoNum type="arabicPeriod"/>
            </a:pPr>
            <a:r>
              <a:rPr lang="en-GB" sz="2000" dirty="0"/>
              <a:t>What is due diligence?</a:t>
            </a:r>
          </a:p>
          <a:p>
            <a:pPr marL="342900" indent="-342900">
              <a:spcAft>
                <a:spcPts val="1200"/>
              </a:spcAft>
              <a:buFont typeface="+mj-lt"/>
              <a:buAutoNum type="arabicPeriod"/>
            </a:pPr>
            <a:r>
              <a:rPr lang="en-GB" sz="2000" dirty="0"/>
              <a:t>What is required from suppliers?</a:t>
            </a:r>
          </a:p>
          <a:p>
            <a:pPr marL="342900" indent="-342900">
              <a:spcAft>
                <a:spcPts val="1200"/>
              </a:spcAft>
              <a:buFont typeface="+mj-lt"/>
              <a:buAutoNum type="arabicPeriod"/>
            </a:pPr>
            <a:r>
              <a:rPr lang="en-GB" sz="2000" dirty="0"/>
              <a:t>How can I help my customers?</a:t>
            </a:r>
          </a:p>
          <a:p>
            <a:pPr marL="342900" indent="-342900">
              <a:spcAft>
                <a:spcPts val="1200"/>
              </a:spcAft>
              <a:buFont typeface="+mj-lt"/>
              <a:buAutoNum type="arabicPeriod"/>
            </a:pPr>
            <a:r>
              <a:rPr lang="en-GB" sz="2000" dirty="0"/>
              <a:t>More sources of information</a:t>
            </a:r>
          </a:p>
          <a:p>
            <a:pPr marL="342900" indent="-342900">
              <a:spcAft>
                <a:spcPts val="1200"/>
              </a:spcAft>
              <a:buFont typeface="+mj-lt"/>
              <a:buAutoNum type="arabicPeriod"/>
            </a:pPr>
            <a:r>
              <a:rPr lang="en-GB" sz="2000" dirty="0"/>
              <a:t>About RJC</a:t>
            </a:r>
          </a:p>
        </p:txBody>
      </p:sp>
      <p:sp>
        <p:nvSpPr>
          <p:cNvPr id="4" name="Slide Number Placeholder 3">
            <a:extLst>
              <a:ext uri="{FF2B5EF4-FFF2-40B4-BE49-F238E27FC236}">
                <a16:creationId xmlns:a16="http://schemas.microsoft.com/office/drawing/2014/main" id="{A8542FF3-436A-4D00-A0F4-5BB3F9FE616A}"/>
              </a:ext>
            </a:extLst>
          </p:cNvPr>
          <p:cNvSpPr>
            <a:spLocks noGrp="1"/>
          </p:cNvSpPr>
          <p:nvPr>
            <p:ph type="sldNum" sz="quarter" idx="10"/>
          </p:nvPr>
        </p:nvSpPr>
        <p:spPr/>
        <p:txBody>
          <a:bodyPr/>
          <a:lstStyle/>
          <a:p>
            <a:fld id="{3AC761A6-5F81-41BB-AD0A-03D4E04D9C87}" type="slidenum">
              <a:rPr lang="en-GB" noProof="0" smtClean="0"/>
              <a:pPr/>
              <a:t>3</a:t>
            </a:fld>
            <a:endParaRPr lang="en-GB" noProof="0"/>
          </a:p>
        </p:txBody>
      </p:sp>
    </p:spTree>
    <p:extLst>
      <p:ext uri="{BB962C8B-B14F-4D97-AF65-F5344CB8AC3E}">
        <p14:creationId xmlns:p14="http://schemas.microsoft.com/office/powerpoint/2010/main" val="621073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8601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2A825C-3484-4624-92C9-376BBF7EAF47}"/>
              </a:ext>
            </a:extLst>
          </p:cNvPr>
          <p:cNvSpPr>
            <a:spLocks noGrp="1"/>
          </p:cNvSpPr>
          <p:nvPr>
            <p:ph type="sldNum" sz="quarter" idx="10"/>
          </p:nvPr>
        </p:nvSpPr>
        <p:spPr/>
        <p:txBody>
          <a:bodyPr/>
          <a:lstStyle/>
          <a:p>
            <a:fld id="{3AC761A6-5F81-41BB-AD0A-03D4E04D9C87}" type="slidenum">
              <a:rPr lang="en-GB" noProof="0" smtClean="0"/>
              <a:pPr/>
              <a:t>4</a:t>
            </a:fld>
            <a:endParaRPr lang="en-GB" noProof="0"/>
          </a:p>
        </p:txBody>
      </p:sp>
      <p:sp>
        <p:nvSpPr>
          <p:cNvPr id="4" name="TextBox 3">
            <a:extLst>
              <a:ext uri="{FF2B5EF4-FFF2-40B4-BE49-F238E27FC236}">
                <a16:creationId xmlns:a16="http://schemas.microsoft.com/office/drawing/2014/main" id="{087347B1-D3BA-456D-9076-96F982B35C41}"/>
              </a:ext>
            </a:extLst>
          </p:cNvPr>
          <p:cNvSpPr txBox="1"/>
          <p:nvPr/>
        </p:nvSpPr>
        <p:spPr>
          <a:xfrm>
            <a:off x="1436370" y="1643896"/>
            <a:ext cx="9319260" cy="3570208"/>
          </a:xfrm>
          <a:prstGeom prst="rect">
            <a:avLst/>
          </a:prstGeom>
          <a:noFill/>
        </p:spPr>
        <p:txBody>
          <a:bodyPr wrap="square" rtlCol="0" anchor="ctr">
            <a:spAutoFit/>
          </a:bodyPr>
          <a:lstStyle/>
          <a:p>
            <a:r>
              <a:rPr lang="en-GB" sz="1400" cap="all" dirty="0">
                <a:solidFill>
                  <a:srgbClr val="C00000"/>
                </a:solidFill>
              </a:rPr>
              <a:t>Important</a:t>
            </a:r>
            <a:endParaRPr lang="en-GB" cap="all" dirty="0">
              <a:solidFill>
                <a:srgbClr val="C00000"/>
              </a:solidFill>
            </a:endParaRPr>
          </a:p>
          <a:p>
            <a:r>
              <a:rPr lang="en-GB" sz="2800" cap="all" spc="200" dirty="0">
                <a:solidFill>
                  <a:schemeClr val="accent5"/>
                </a:solidFill>
                <a:latin typeface="+mj-lt"/>
              </a:rPr>
              <a:t>Data Confidentiality</a:t>
            </a:r>
          </a:p>
          <a:p>
            <a:endParaRPr lang="en-GB" dirty="0"/>
          </a:p>
          <a:p>
            <a:r>
              <a:rPr lang="en-GB" dirty="0"/>
              <a:t>There are several points that require you to gather information and share this information with your customers and / or suppliers. The data shared should only allow your customers and suppliers to conduct their own due-diligence, ensuring that the materials that they are purchasing / supplying have not contributed to serious human rights abuses or a conflict affected or high risk area. Data sharing requirements may vary depending on your own circumstances.</a:t>
            </a:r>
          </a:p>
          <a:p>
            <a:endParaRPr lang="en-GB" dirty="0"/>
          </a:p>
          <a:p>
            <a:r>
              <a:rPr lang="en-GB" dirty="0"/>
              <a:t>Data sharing can be done on an aggregated and / or confidential basis and should not impact your business relationships. All parties should strive to be as open and transparent as possible and the sharing of data should be a key component of this approach.</a:t>
            </a:r>
          </a:p>
        </p:txBody>
      </p:sp>
    </p:spTree>
    <p:extLst>
      <p:ext uri="{BB962C8B-B14F-4D97-AF65-F5344CB8AC3E}">
        <p14:creationId xmlns:p14="http://schemas.microsoft.com/office/powerpoint/2010/main" val="4104390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A358D-9E5F-4216-BCC5-D9BDE3078582}"/>
              </a:ext>
            </a:extLst>
          </p:cNvPr>
          <p:cNvSpPr>
            <a:spLocks noGrp="1"/>
          </p:cNvSpPr>
          <p:nvPr>
            <p:ph type="title"/>
          </p:nvPr>
        </p:nvSpPr>
        <p:spPr/>
        <p:txBody>
          <a:bodyPr/>
          <a:lstStyle/>
          <a:p>
            <a:r>
              <a:rPr lang="en-GB" dirty="0"/>
              <a:t>Cooperation is key</a:t>
            </a:r>
          </a:p>
        </p:txBody>
      </p:sp>
      <p:sp>
        <p:nvSpPr>
          <p:cNvPr id="3" name="Content Placeholder 2">
            <a:extLst>
              <a:ext uri="{FF2B5EF4-FFF2-40B4-BE49-F238E27FC236}">
                <a16:creationId xmlns:a16="http://schemas.microsoft.com/office/drawing/2014/main" id="{50990588-D25C-4625-83FB-A99CBF17391D}"/>
              </a:ext>
            </a:extLst>
          </p:cNvPr>
          <p:cNvSpPr>
            <a:spLocks noGrp="1"/>
          </p:cNvSpPr>
          <p:nvPr>
            <p:ph idx="1"/>
          </p:nvPr>
        </p:nvSpPr>
        <p:spPr/>
        <p:txBody>
          <a:bodyPr/>
          <a:lstStyle/>
          <a:p>
            <a:pPr marL="0" indent="0">
              <a:spcAft>
                <a:spcPts val="1200"/>
              </a:spcAft>
              <a:buNone/>
            </a:pPr>
            <a:r>
              <a:rPr lang="en-GB" sz="2000" dirty="0">
                <a:solidFill>
                  <a:schemeClr val="tx2"/>
                </a:solidFill>
                <a:latin typeface="+mj-lt"/>
              </a:rPr>
              <a:t>Why should I provide this information to my customers?</a:t>
            </a:r>
          </a:p>
          <a:p>
            <a:pPr marL="0" indent="0">
              <a:buNone/>
            </a:pPr>
            <a:r>
              <a:rPr lang="en-GB" dirty="0"/>
              <a:t>Working with you customers and suppliers can have a number of benefits not only to your working relationships but also to your own understanding of your industry. This benefits the following: </a:t>
            </a:r>
          </a:p>
          <a:p>
            <a:r>
              <a:rPr lang="en-GB" dirty="0"/>
              <a:t>Formalisation of existing relationship, ensuing that the working relationship will last long into the future, effective due diligence is good business.</a:t>
            </a:r>
          </a:p>
          <a:p>
            <a:r>
              <a:rPr lang="en-GB" dirty="0"/>
              <a:t>Enhance your reputation and contribute to positive developments.</a:t>
            </a:r>
          </a:p>
          <a:p>
            <a:r>
              <a:rPr lang="en-GB" dirty="0"/>
              <a:t>Supports your clients need, and your own understanding, of your supply chain.</a:t>
            </a:r>
          </a:p>
          <a:p>
            <a:r>
              <a:rPr lang="en-GB" dirty="0"/>
              <a:t>Be able to communicate on supply chain transparency issues with greater knowledge.</a:t>
            </a:r>
          </a:p>
          <a:p>
            <a:r>
              <a:rPr lang="en-GB" dirty="0"/>
              <a:t>Help transform your own industry and keep it ahead of mandatory legislation.</a:t>
            </a:r>
          </a:p>
          <a:p>
            <a:r>
              <a:rPr lang="en-GB" dirty="0"/>
              <a:t>Mitigate possible risks in your supply chains, reducing chance of reputational risks and possible legal ramifications.</a:t>
            </a:r>
          </a:p>
          <a:p>
            <a:endParaRPr lang="en-GB" dirty="0"/>
          </a:p>
          <a:p>
            <a:endParaRPr lang="en-GB" dirty="0"/>
          </a:p>
        </p:txBody>
      </p:sp>
      <p:sp>
        <p:nvSpPr>
          <p:cNvPr id="4" name="Slide Number Placeholder 3">
            <a:extLst>
              <a:ext uri="{FF2B5EF4-FFF2-40B4-BE49-F238E27FC236}">
                <a16:creationId xmlns:a16="http://schemas.microsoft.com/office/drawing/2014/main" id="{436E49BD-672B-4ABC-A71A-8E927227B4B3}"/>
              </a:ext>
            </a:extLst>
          </p:cNvPr>
          <p:cNvSpPr>
            <a:spLocks noGrp="1"/>
          </p:cNvSpPr>
          <p:nvPr>
            <p:ph type="sldNum" sz="quarter" idx="10"/>
          </p:nvPr>
        </p:nvSpPr>
        <p:spPr/>
        <p:txBody>
          <a:bodyPr/>
          <a:lstStyle/>
          <a:p>
            <a:fld id="{3AC761A6-5F81-41BB-AD0A-03D4E04D9C87}" type="slidenum">
              <a:rPr lang="en-GB" noProof="0" smtClean="0"/>
              <a:pPr/>
              <a:t>5</a:t>
            </a:fld>
            <a:endParaRPr lang="en-GB" noProof="0"/>
          </a:p>
        </p:txBody>
      </p:sp>
    </p:spTree>
    <p:extLst>
      <p:ext uri="{BB962C8B-B14F-4D97-AF65-F5344CB8AC3E}">
        <p14:creationId xmlns:p14="http://schemas.microsoft.com/office/powerpoint/2010/main" val="3969334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10" descr="A person writing on a blackboard&#10;&#10;Description automatically generated with medium confidence">
            <a:extLst>
              <a:ext uri="{FF2B5EF4-FFF2-40B4-BE49-F238E27FC236}">
                <a16:creationId xmlns:a16="http://schemas.microsoft.com/office/drawing/2014/main" id="{037799EF-A304-4E5D-928B-66D6A4156AA7}"/>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8" name="Rectangle 7">
            <a:extLst>
              <a:ext uri="{FF2B5EF4-FFF2-40B4-BE49-F238E27FC236}">
                <a16:creationId xmlns:a16="http://schemas.microsoft.com/office/drawing/2014/main" id="{05BDBE74-D2DD-4E2A-A660-C755EED6E41C}"/>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01</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What is </a:t>
            </a:r>
            <a:br>
              <a:rPr lang="en-GB" dirty="0"/>
            </a:br>
            <a:r>
              <a:rPr lang="en-GB" dirty="0"/>
              <a:t>due diligence?</a:t>
            </a:r>
          </a:p>
        </p:txBody>
      </p:sp>
    </p:spTree>
    <p:extLst>
      <p:ext uri="{BB962C8B-B14F-4D97-AF65-F5344CB8AC3E}">
        <p14:creationId xmlns:p14="http://schemas.microsoft.com/office/powerpoint/2010/main" val="2757253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6BC43-3AED-4BAD-93E2-13863D8F2016}"/>
              </a:ext>
            </a:extLst>
          </p:cNvPr>
          <p:cNvSpPr>
            <a:spLocks noGrp="1"/>
          </p:cNvSpPr>
          <p:nvPr>
            <p:ph type="title"/>
          </p:nvPr>
        </p:nvSpPr>
        <p:spPr/>
        <p:txBody>
          <a:bodyPr/>
          <a:lstStyle/>
          <a:p>
            <a:r>
              <a:rPr lang="en-GB" dirty="0"/>
              <a:t>What is due diligence?</a:t>
            </a:r>
          </a:p>
        </p:txBody>
      </p:sp>
      <p:sp>
        <p:nvSpPr>
          <p:cNvPr id="3" name="Content Placeholder 2">
            <a:extLst>
              <a:ext uri="{FF2B5EF4-FFF2-40B4-BE49-F238E27FC236}">
                <a16:creationId xmlns:a16="http://schemas.microsoft.com/office/drawing/2014/main" id="{2871A234-3DD2-4793-A5A8-10038D08E1CC}"/>
              </a:ext>
            </a:extLst>
          </p:cNvPr>
          <p:cNvSpPr>
            <a:spLocks noGrp="1"/>
          </p:cNvSpPr>
          <p:nvPr>
            <p:ph sz="half" idx="1"/>
          </p:nvPr>
        </p:nvSpPr>
        <p:spPr/>
        <p:txBody>
          <a:bodyPr/>
          <a:lstStyle/>
          <a:p>
            <a:r>
              <a:rPr lang="en-GB" dirty="0"/>
              <a:t>Due diligence is an on-going, proactive and reactive process through which companies can ensure that they respect human rights and do not contribute to conflict.</a:t>
            </a:r>
          </a:p>
          <a:p>
            <a:r>
              <a:rPr lang="en-GB" dirty="0"/>
              <a:t>Due diligence is the investigation undertaken by a business to identify and assess risks related to conflict-affected and high risk areas (CAHRAs). </a:t>
            </a:r>
          </a:p>
          <a:p>
            <a:r>
              <a:rPr lang="en-GB" dirty="0"/>
              <a:t>Due diligence provides companies with the information they need to identify risks in their supply chain in order to prevent or mitigate adverse impacts. </a:t>
            </a:r>
          </a:p>
        </p:txBody>
      </p:sp>
      <p:sp>
        <p:nvSpPr>
          <p:cNvPr id="5" name="Slide Number Placeholder 4">
            <a:extLst>
              <a:ext uri="{FF2B5EF4-FFF2-40B4-BE49-F238E27FC236}">
                <a16:creationId xmlns:a16="http://schemas.microsoft.com/office/drawing/2014/main" id="{B8DFC036-92C5-479C-8800-D582567988CC}"/>
              </a:ext>
            </a:extLst>
          </p:cNvPr>
          <p:cNvSpPr>
            <a:spLocks noGrp="1"/>
          </p:cNvSpPr>
          <p:nvPr>
            <p:ph type="sldNum" sz="quarter" idx="10"/>
          </p:nvPr>
        </p:nvSpPr>
        <p:spPr/>
        <p:txBody>
          <a:bodyPr/>
          <a:lstStyle/>
          <a:p>
            <a:fld id="{3AC761A6-5F81-41BB-AD0A-03D4E04D9C87}" type="slidenum">
              <a:rPr lang="en-GB" noProof="0" smtClean="0"/>
              <a:pPr/>
              <a:t>7</a:t>
            </a:fld>
            <a:endParaRPr lang="en-GB" noProof="0"/>
          </a:p>
        </p:txBody>
      </p:sp>
      <p:pic>
        <p:nvPicPr>
          <p:cNvPr id="6" name="Content Placeholder 5">
            <a:extLst>
              <a:ext uri="{FF2B5EF4-FFF2-40B4-BE49-F238E27FC236}">
                <a16:creationId xmlns:a16="http://schemas.microsoft.com/office/drawing/2014/main" id="{96314E19-EE52-441E-B81B-55737C0576F1}"/>
              </a:ext>
            </a:extLst>
          </p:cNvPr>
          <p:cNvPicPr>
            <a:picLocks noGrp="1" noChangeAspect="1"/>
          </p:cNvPicPr>
          <p:nvPr>
            <p:ph sz="half" idx="2"/>
          </p:nvPr>
        </p:nvPicPr>
        <p:blipFill>
          <a:blip r:embed="rId2"/>
          <a:stretch>
            <a:fillRect/>
          </a:stretch>
        </p:blipFill>
        <p:spPr>
          <a:xfrm>
            <a:off x="6504002" y="1981200"/>
            <a:ext cx="5040312" cy="3722844"/>
          </a:xfrm>
          <a:prstGeom prst="rect">
            <a:avLst/>
          </a:prstGeom>
        </p:spPr>
      </p:pic>
    </p:spTree>
    <p:extLst>
      <p:ext uri="{BB962C8B-B14F-4D97-AF65-F5344CB8AC3E}">
        <p14:creationId xmlns:p14="http://schemas.microsoft.com/office/powerpoint/2010/main" val="2362984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BE4B-9BBC-47D2-A049-A61847BCE0A4}"/>
              </a:ext>
            </a:extLst>
          </p:cNvPr>
          <p:cNvSpPr>
            <a:spLocks noGrp="1"/>
          </p:cNvSpPr>
          <p:nvPr>
            <p:ph type="title"/>
          </p:nvPr>
        </p:nvSpPr>
        <p:spPr>
          <a:xfrm>
            <a:off x="648000" y="648000"/>
            <a:ext cx="4404060" cy="1051560"/>
          </a:xfrm>
        </p:spPr>
        <p:txBody>
          <a:bodyPr/>
          <a:lstStyle/>
          <a:p>
            <a:r>
              <a:rPr lang="en-GB" dirty="0"/>
              <a:t>Overview of the </a:t>
            </a:r>
            <a:br>
              <a:rPr lang="en-GB" dirty="0"/>
            </a:br>
            <a:r>
              <a:rPr lang="en-GB" dirty="0"/>
              <a:t>due diligence process</a:t>
            </a:r>
          </a:p>
        </p:txBody>
      </p:sp>
      <p:sp>
        <p:nvSpPr>
          <p:cNvPr id="3" name="Content Placeholder 2">
            <a:extLst>
              <a:ext uri="{FF2B5EF4-FFF2-40B4-BE49-F238E27FC236}">
                <a16:creationId xmlns:a16="http://schemas.microsoft.com/office/drawing/2014/main" id="{89CE0E0C-AC88-4CBB-87FB-79519A9F46A6}"/>
              </a:ext>
            </a:extLst>
          </p:cNvPr>
          <p:cNvSpPr>
            <a:spLocks noGrp="1"/>
          </p:cNvSpPr>
          <p:nvPr>
            <p:ph idx="11"/>
          </p:nvPr>
        </p:nvSpPr>
        <p:spPr>
          <a:xfrm>
            <a:off x="648000" y="2354580"/>
            <a:ext cx="4762200" cy="2859000"/>
          </a:xfrm>
        </p:spPr>
        <p:txBody>
          <a:bodyPr/>
          <a:lstStyle/>
          <a:p>
            <a:pPr marL="0" indent="0">
              <a:buNone/>
            </a:pPr>
            <a:r>
              <a:rPr lang="en-GB" sz="1400" dirty="0"/>
              <a:t>Sourcing or using minerals from CAHRAs can also play an effective role in supporting livelihoods, economic growth and prosperity, and due diligence enables this. It is an active process, which results in a responsible sourcing programme that is:</a:t>
            </a:r>
          </a:p>
          <a:p>
            <a:r>
              <a:rPr lang="en-GB" sz="1400" dirty="0"/>
              <a:t>Ongoing: seamlessly and effectively integrated into a company’s management systems and daily processes. </a:t>
            </a:r>
          </a:p>
          <a:p>
            <a:r>
              <a:rPr lang="en-GB" sz="1400" dirty="0"/>
              <a:t>Proactive: designed and implemented to identify and mitigate risks to prevent negative outcomes. </a:t>
            </a:r>
          </a:p>
          <a:p>
            <a:r>
              <a:rPr lang="en-GB" sz="1400" dirty="0"/>
              <a:t>Reactive: able to respond promptly to risks (both actual and potential).</a:t>
            </a:r>
          </a:p>
          <a:p>
            <a:r>
              <a:rPr lang="en-GB" sz="1400" dirty="0"/>
              <a:t>Risk based: with a level of detail and effort that matches the potential risk in a company’s supply chains.</a:t>
            </a:r>
          </a:p>
          <a:p>
            <a:r>
              <a:rPr lang="en-GB" sz="1400" dirty="0"/>
              <a:t>Allowing for continuous improvement: companies may be starting with very little understanding of risks in their supply chains and work to improve their systems and understanding over time.</a:t>
            </a:r>
          </a:p>
        </p:txBody>
      </p:sp>
      <p:pic>
        <p:nvPicPr>
          <p:cNvPr id="6" name="Online Media 5">
            <a:hlinkClick r:id="" action="ppaction://media"/>
            <a:extLst>
              <a:ext uri="{FF2B5EF4-FFF2-40B4-BE49-F238E27FC236}">
                <a16:creationId xmlns:a16="http://schemas.microsoft.com/office/drawing/2014/main" id="{AE09572C-8EAF-4809-BEBB-BDD6D167FC12}"/>
              </a:ext>
            </a:extLst>
          </p:cNvPr>
          <p:cNvPicPr>
            <a:picLocks noGrp="1" noRot="1" noChangeAspect="1"/>
          </p:cNvPicPr>
          <p:nvPr>
            <p:ph type="media" sz="quarter" idx="12"/>
            <a:videoFile r:link="rId1"/>
          </p:nvPr>
        </p:nvPicPr>
        <p:blipFill>
          <a:blip r:embed="rId3">
            <a:extLst>
              <a:ext uri="{28A0092B-C50C-407E-A947-70E740481C1C}">
                <a14:useLocalDpi xmlns:a14="http://schemas.microsoft.com/office/drawing/2010/main" val="0"/>
              </a:ext>
            </a:extLst>
          </a:blip>
          <a:srcRect/>
          <a:stretch/>
        </p:blipFill>
        <p:spPr>
          <a:xfrm>
            <a:off x="5686425" y="1983663"/>
            <a:ext cx="5734050" cy="3219287"/>
          </a:xfrm>
          <a:prstGeom prst="rect">
            <a:avLst/>
          </a:prstGeom>
        </p:spPr>
      </p:pic>
      <p:sp>
        <p:nvSpPr>
          <p:cNvPr id="5" name="Slide Number Placeholder 4">
            <a:extLst>
              <a:ext uri="{FF2B5EF4-FFF2-40B4-BE49-F238E27FC236}">
                <a16:creationId xmlns:a16="http://schemas.microsoft.com/office/drawing/2014/main" id="{C119AF20-C62C-4343-BE46-3C37BFDABE7C}"/>
              </a:ext>
            </a:extLst>
          </p:cNvPr>
          <p:cNvSpPr>
            <a:spLocks noGrp="1"/>
          </p:cNvSpPr>
          <p:nvPr>
            <p:ph type="sldNum" sz="quarter" idx="13"/>
          </p:nvPr>
        </p:nvSpPr>
        <p:spPr/>
        <p:txBody>
          <a:bodyPr/>
          <a:lstStyle/>
          <a:p>
            <a:fld id="{3AC761A6-5F81-41BB-AD0A-03D4E04D9C87}" type="slidenum">
              <a:rPr lang="en-GB" noProof="0" smtClean="0"/>
              <a:pPr/>
              <a:t>8</a:t>
            </a:fld>
            <a:endParaRPr lang="en-GB" noProof="0"/>
          </a:p>
        </p:txBody>
      </p:sp>
      <p:sp>
        <p:nvSpPr>
          <p:cNvPr id="7" name="TextBox 6">
            <a:extLst>
              <a:ext uri="{FF2B5EF4-FFF2-40B4-BE49-F238E27FC236}">
                <a16:creationId xmlns:a16="http://schemas.microsoft.com/office/drawing/2014/main" id="{E4D818B6-511E-412A-9AA4-8C37FB5CB182}"/>
              </a:ext>
            </a:extLst>
          </p:cNvPr>
          <p:cNvSpPr txBox="1"/>
          <p:nvPr/>
        </p:nvSpPr>
        <p:spPr>
          <a:xfrm>
            <a:off x="5686425" y="5349240"/>
            <a:ext cx="5734050" cy="977191"/>
          </a:xfrm>
          <a:prstGeom prst="rect">
            <a:avLst/>
          </a:prstGeom>
          <a:noFill/>
        </p:spPr>
        <p:txBody>
          <a:bodyPr wrap="square" rtlCol="0">
            <a:spAutoFit/>
          </a:bodyPr>
          <a:lstStyle/>
          <a:p>
            <a:pPr>
              <a:spcAft>
                <a:spcPts val="600"/>
              </a:spcAft>
            </a:pPr>
            <a:r>
              <a:rPr lang="en-GB" sz="1050" dirty="0"/>
              <a:t>Press to play or visit: </a:t>
            </a:r>
            <a:r>
              <a:rPr lang="en-GB" sz="1050" dirty="0">
                <a:hlinkClick r:id="rId4"/>
              </a:rPr>
              <a:t>https://youtu.be/kK2Hz3AbEEY</a:t>
            </a:r>
            <a:endParaRPr lang="en-GB" sz="1050" dirty="0"/>
          </a:p>
          <a:p>
            <a:pPr>
              <a:spcAft>
                <a:spcPts val="600"/>
              </a:spcAft>
            </a:pPr>
            <a:r>
              <a:rPr lang="en-GB" sz="1050" dirty="0"/>
              <a:t>The video outlines the OECD Due Diligence Guidance for Responsible Supply Chains of Minerals from Conflict-Affected and High-Risk Areas (CAHRA’s). It is recommended for any actor associated with the mineral supply chain and was developed in conjunction with the Responsible Minerals Initiative, LBMA and Responsible Jewellery Council.</a:t>
            </a:r>
          </a:p>
        </p:txBody>
      </p:sp>
    </p:spTree>
    <p:extLst>
      <p:ext uri="{BB962C8B-B14F-4D97-AF65-F5344CB8AC3E}">
        <p14:creationId xmlns:p14="http://schemas.microsoft.com/office/powerpoint/2010/main" val="21872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wearing masks&#10;&#10;Description automatically generated with medium confidence">
            <a:extLst>
              <a:ext uri="{FF2B5EF4-FFF2-40B4-BE49-F238E27FC236}">
                <a16:creationId xmlns:a16="http://schemas.microsoft.com/office/drawing/2014/main" id="{A162C114-2AF7-4128-B4FE-9C49224FF4DE}"/>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813" b="7813"/>
          <a:stretch>
            <a:fillRect/>
          </a:stretch>
        </p:blipFill>
        <p:spPr>
          <a:xfrm flipH="1">
            <a:off x="0" y="0"/>
            <a:ext cx="12192000" cy="6858000"/>
          </a:xfrm>
        </p:spPr>
      </p:pic>
      <p:sp>
        <p:nvSpPr>
          <p:cNvPr id="9" name="Rectangle 8">
            <a:extLst>
              <a:ext uri="{FF2B5EF4-FFF2-40B4-BE49-F238E27FC236}">
                <a16:creationId xmlns:a16="http://schemas.microsoft.com/office/drawing/2014/main" id="{E6BEA3EE-B5FA-4DEA-A4A2-F7D46D2FE368}"/>
              </a:ext>
            </a:extLst>
          </p:cNvPr>
          <p:cNvSpPr/>
          <p:nvPr/>
        </p:nvSpPr>
        <p:spPr>
          <a:xfrm>
            <a:off x="0" y="0"/>
            <a:ext cx="12192000" cy="6858000"/>
          </a:xfrm>
          <a:prstGeom prst="rect">
            <a:avLst/>
          </a:prstGeom>
          <a:gradFill flip="none" rotWithShape="1">
            <a:gsLst>
              <a:gs pos="33000">
                <a:srgbClr val="2A2A2A">
                  <a:alpha val="40000"/>
                </a:srgbClr>
              </a:gs>
              <a:gs pos="0">
                <a:srgbClr val="000000">
                  <a:alpha val="40000"/>
                </a:srgbClr>
              </a:gs>
              <a:gs pos="100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14D796A4-D422-4121-BCB6-0628C9E944BB}"/>
              </a:ext>
            </a:extLst>
          </p:cNvPr>
          <p:cNvSpPr>
            <a:spLocks noGrp="1"/>
          </p:cNvSpPr>
          <p:nvPr>
            <p:ph type="title"/>
          </p:nvPr>
        </p:nvSpPr>
        <p:spPr/>
        <p:txBody>
          <a:bodyPr wrap="none" tIns="0" bIns="0"/>
          <a:lstStyle/>
          <a:p>
            <a:r>
              <a:rPr lang="en-GB" dirty="0"/>
              <a:t>02</a:t>
            </a:r>
          </a:p>
        </p:txBody>
      </p:sp>
      <p:sp>
        <p:nvSpPr>
          <p:cNvPr id="6" name="Text Placeholder 5">
            <a:extLst>
              <a:ext uri="{FF2B5EF4-FFF2-40B4-BE49-F238E27FC236}">
                <a16:creationId xmlns:a16="http://schemas.microsoft.com/office/drawing/2014/main" id="{9807023E-525F-42FE-B520-93BA9E62F834}"/>
              </a:ext>
            </a:extLst>
          </p:cNvPr>
          <p:cNvSpPr>
            <a:spLocks noGrp="1"/>
          </p:cNvSpPr>
          <p:nvPr>
            <p:ph type="body" idx="1"/>
          </p:nvPr>
        </p:nvSpPr>
        <p:spPr/>
        <p:txBody>
          <a:bodyPr/>
          <a:lstStyle/>
          <a:p>
            <a:r>
              <a:rPr lang="en-GB" dirty="0"/>
              <a:t>What is required </a:t>
            </a:r>
            <a:br>
              <a:rPr lang="en-GB" dirty="0"/>
            </a:br>
            <a:r>
              <a:rPr lang="en-GB" dirty="0"/>
              <a:t>from suppliers?</a:t>
            </a:r>
          </a:p>
        </p:txBody>
      </p:sp>
    </p:spTree>
    <p:extLst>
      <p:ext uri="{BB962C8B-B14F-4D97-AF65-F5344CB8AC3E}">
        <p14:creationId xmlns:p14="http://schemas.microsoft.com/office/powerpoint/2010/main" val="557894713"/>
      </p:ext>
    </p:extLst>
  </p:cSld>
  <p:clrMapOvr>
    <a:masterClrMapping/>
  </p:clrMapOvr>
</p:sld>
</file>

<file path=ppt/theme/theme1.xml><?xml version="1.0" encoding="utf-8"?>
<a:theme xmlns:a="http://schemas.openxmlformats.org/drawingml/2006/main" name="Light">
  <a:themeElements>
    <a:clrScheme name="RJC">
      <a:dk1>
        <a:srgbClr val="2D2D2D"/>
      </a:dk1>
      <a:lt1>
        <a:srgbClr val="FFFFFF"/>
      </a:lt1>
      <a:dk2>
        <a:srgbClr val="304C5A"/>
      </a:dk2>
      <a:lt2>
        <a:srgbClr val="EFEDE8"/>
      </a:lt2>
      <a:accent1>
        <a:srgbClr val="E8C379"/>
      </a:accent1>
      <a:accent2>
        <a:srgbClr val="8F8065"/>
      </a:accent2>
      <a:accent3>
        <a:srgbClr val="A0A8AF"/>
      </a:accent3>
      <a:accent4>
        <a:srgbClr val="E8C379"/>
      </a:accent4>
      <a:accent5>
        <a:srgbClr val="8F8065"/>
      </a:accent5>
      <a:accent6>
        <a:srgbClr val="A0A8AF"/>
      </a:accent6>
      <a:hlink>
        <a:srgbClr val="0563C1"/>
      </a:hlink>
      <a:folHlink>
        <a:srgbClr val="954F72"/>
      </a:folHlink>
    </a:clrScheme>
    <a:fontScheme name="RJC">
      <a:majorFont>
        <a:latin typeface="Colaborate-Thin"/>
        <a:ea typeface=""/>
        <a:cs typeface="Cairo"/>
      </a:majorFont>
      <a:minorFont>
        <a:latin typeface="ColaborateLight"/>
        <a:ea typeface=""/>
        <a:cs typeface="Cairo"/>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jc-2021" id="{DA2D27DE-77EA-422F-800E-4AB94A6CCAD6}" vid="{84994680-B779-4518-BF88-CDA405709D4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A18F493F35C7C4FA391B0A2F26ADCA2" ma:contentTypeVersion="12" ma:contentTypeDescription="Create a new document." ma:contentTypeScope="" ma:versionID="cb2677b482db0ca8452d221aec1bb3db">
  <xsd:schema xmlns:xsd="http://www.w3.org/2001/XMLSchema" xmlns:xs="http://www.w3.org/2001/XMLSchema" xmlns:p="http://schemas.microsoft.com/office/2006/metadata/properties" xmlns:ns2="bec99ced-bfee-43d6-9e0a-031d47fc0b52" xmlns:ns3="3118ec7f-5817-4e03-9a07-cdc1a79a8452" targetNamespace="http://schemas.microsoft.com/office/2006/metadata/properties" ma:root="true" ma:fieldsID="783ed389a8a35216e9a5a57ecffbfca5" ns2:_="" ns3:_="">
    <xsd:import namespace="bec99ced-bfee-43d6-9e0a-031d47fc0b52"/>
    <xsd:import namespace="3118ec7f-5817-4e03-9a07-cdc1a79a845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c99ced-bfee-43d6-9e0a-031d47fc0b5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18ec7f-5817-4e03-9a07-cdc1a79a845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A55A16-19AF-4522-B738-9C4987C021EE}"/>
</file>

<file path=customXml/itemProps2.xml><?xml version="1.0" encoding="utf-8"?>
<ds:datastoreItem xmlns:ds="http://schemas.openxmlformats.org/officeDocument/2006/customXml" ds:itemID="{DD4601AC-639C-4B15-ADA0-E9AB67D4E827}"/>
</file>

<file path=customXml/itemProps3.xml><?xml version="1.0" encoding="utf-8"?>
<ds:datastoreItem xmlns:ds="http://schemas.openxmlformats.org/officeDocument/2006/customXml" ds:itemID="{61B761D2-8977-424F-90EC-8461EB54C287}"/>
</file>

<file path=docProps/app.xml><?xml version="1.0" encoding="utf-8"?>
<Properties xmlns="http://schemas.openxmlformats.org/officeDocument/2006/extended-properties" xmlns:vt="http://schemas.openxmlformats.org/officeDocument/2006/docPropsVTypes">
  <Template>rjc-2021</Template>
  <TotalTime>0</TotalTime>
  <Words>2104</Words>
  <Application>Microsoft Office PowerPoint</Application>
  <PresentationFormat>Widescreen</PresentationFormat>
  <Paragraphs>184</Paragraphs>
  <Slides>30</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Calibri</vt:lpstr>
      <vt:lpstr>Colaborate-Thin</vt:lpstr>
      <vt:lpstr>ColaborateLight</vt:lpstr>
      <vt:lpstr>Arial</vt:lpstr>
      <vt:lpstr>Light</vt:lpstr>
      <vt:lpstr>[Member Name]</vt:lpstr>
      <vt:lpstr>Hello.</vt:lpstr>
      <vt:lpstr>Contents</vt:lpstr>
      <vt:lpstr>PowerPoint Presentation</vt:lpstr>
      <vt:lpstr>Cooperation is key</vt:lpstr>
      <vt:lpstr>01</vt:lpstr>
      <vt:lpstr>What is due diligence?</vt:lpstr>
      <vt:lpstr>Overview of the  due diligence process</vt:lpstr>
      <vt:lpstr>02</vt:lpstr>
      <vt:lpstr>Information you can provide to your customers</vt:lpstr>
      <vt:lpstr>Information you can provide and request from your suppliers</vt:lpstr>
      <vt:lpstr>Information to request if sourcing directly  from a mine [delete if not applicable]</vt:lpstr>
      <vt:lpstr>Information to request if sourcing directly  from a trader [delete if not applicable]</vt:lpstr>
      <vt:lpstr>03</vt:lpstr>
      <vt:lpstr>How can I help my customers?</vt:lpstr>
      <vt:lpstr>Let your customers know about your commitment to responsible jewellery and the role they play when partnering with you.</vt:lpstr>
      <vt:lpstr>04</vt:lpstr>
      <vt:lpstr>More sources of information</vt:lpstr>
      <vt:lpstr>05</vt:lpstr>
      <vt:lpstr>PowerPoint Presentation</vt:lpstr>
      <vt:lpstr>Our purpose</vt:lpstr>
      <vt:lpstr>RJC Standards</vt:lpstr>
      <vt:lpstr>Code of Practices (COP) standard</vt:lpstr>
      <vt:lpstr>Code of Practices and SDGs</vt:lpstr>
      <vt:lpstr>Compliance, audit and certification</vt:lpstr>
      <vt:lpstr>Progress Report</vt:lpstr>
      <vt:lpstr>Roadmap 2030</vt:lpstr>
      <vt:lpstr>SDG Taskforce</vt:lpstr>
      <vt:lpstr>RJC Member Support Network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Hello World</dc:title>
  <dc:creator>Helen Rankin</dc:creator>
  <cp:lastModifiedBy>Helen Rankin</cp:lastModifiedBy>
  <cp:revision>19</cp:revision>
  <dcterms:created xsi:type="dcterms:W3CDTF">2021-10-20T13:29:40Z</dcterms:created>
  <dcterms:modified xsi:type="dcterms:W3CDTF">2021-10-20T16:42:16Z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0x0101006A18F493F35C7C4FA391B0A2F26ADCA2</vt:lpwstr>
  </property>
</Properties>
</file>